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25"/>
  </p:notesMasterIdLst>
  <p:sldIdLst>
    <p:sldId id="256" r:id="rId3"/>
    <p:sldId id="311" r:id="rId4"/>
    <p:sldId id="296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6" r:id="rId14"/>
    <p:sldId id="320" r:id="rId15"/>
    <p:sldId id="321" r:id="rId16"/>
    <p:sldId id="322" r:id="rId17"/>
    <p:sldId id="323" r:id="rId18"/>
    <p:sldId id="324" r:id="rId19"/>
    <p:sldId id="327" r:id="rId20"/>
    <p:sldId id="264" r:id="rId21"/>
    <p:sldId id="306" r:id="rId22"/>
    <p:sldId id="308" r:id="rId23"/>
    <p:sldId id="33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0CA"/>
    <a:srgbClr val="FF3300"/>
    <a:srgbClr val="9E9AF4"/>
    <a:srgbClr val="F5F5F5"/>
    <a:srgbClr val="EAEAEA"/>
    <a:srgbClr val="3F3F3F"/>
    <a:srgbClr val="9999FF"/>
    <a:srgbClr val="D9D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1" autoAdjust="0"/>
    <p:restoredTop sz="94630" autoAdjust="0"/>
  </p:normalViewPr>
  <p:slideViewPr>
    <p:cSldViewPr>
      <p:cViewPr>
        <p:scale>
          <a:sx n="70" d="100"/>
          <a:sy n="70" d="100"/>
        </p:scale>
        <p:origin x="-158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C2C53F-8239-46CD-BA21-FA94BA05D849}" type="datetimeFigureOut">
              <a:rPr lang="ru-RU"/>
              <a:pPr>
                <a:defRPr/>
              </a:pPr>
              <a:t>28.03.2011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A389F9-7633-43AC-B6F7-CFC7F03A8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73F7F-9C76-4B17-95F7-13B6CB9F70AA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1AEE9-6D8A-4F86-B7B1-1B788E1E1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52FE2-3BF5-414F-9544-DC59D3FCB018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D4DD-E95D-41DE-9073-4FB1FE84F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0CCB-2EC4-4182-BF2B-4482328C2DCA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3E5C-7057-49C4-8346-6115857B6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08AB7-25ED-4B63-AE7E-5EF57DD9CC1F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830E4-7604-4999-88D5-5358A35D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78439-C7AB-4584-9CF1-088043A98DF4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1613-464A-4193-8A74-1B77E321F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02B56-0372-448D-85AD-C0CBB49C77B2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9A792-FDDE-47AB-A959-67C588A1E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0191-2771-4F9E-B84E-C5E694526327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1462B-4AE4-441B-AA70-B7B072F0D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B371-F2DD-471C-B736-3AB1BA431C4E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1782-AFA5-4A62-B0C2-6E424F242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07427-0179-4E65-85BD-D6AA74A98C6A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2531-D9D9-4C38-9FA2-53F6B7147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98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98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B7AE6-B75A-4FF0-9757-2068F8CE8137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0DA92-7687-47B9-B23B-2402D607F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05AD-7E7D-4F9D-9CF4-06D5E9BFF38D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43EC6-2FA5-4AA4-9440-6F7F62F6B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EDCC-EBE3-46B5-B9EC-AD4E333DFE31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CD020-F157-4782-B58E-C7EA2EA64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FD83A-48EA-4013-BA24-6996DCB1711E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C42AF-A3C1-4F08-9739-C9C60D67F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B3167-FA84-4581-9A5A-52DA85E8B11D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359E-2703-409C-A972-1DA808013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67F0F-C535-43F1-8FFE-F93B759D5AE5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9D16B-008C-4C95-8951-984B7CF6C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AE4B5-40D1-4CAB-94CD-F03A74882B1D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44E3-CFFF-4EE6-B67E-2848A1C6C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C3DCE-4EDE-491D-9569-5D0EEE24F545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35B8-D3A1-4D22-ACD1-479E845CC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FC10A-4AAC-4178-BFB5-BB0EBA1E7281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09E5-C9B9-4154-8317-803E1DDF5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9F9F3-454F-4560-A748-D9BB35D189E8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FB0F0-B88F-44D2-85C7-7B06FB8D7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1F1C1-54C3-4C3E-BD78-14B4CEAFAFF4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2DE58-84E6-4C5B-B7DE-0D7E6103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E92DD-AE1F-4434-B7D3-969EE837E037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5A856-6447-4E63-BD7D-51FF1232A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F7A18-321E-4157-9091-DC03402B1E22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CD08-0DE0-44CB-8363-BAC0530E3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3B99-4238-4A69-983E-9F9FC701BFFF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D4F6C-0F85-42A4-AD34-EB8E813A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3E3AF-204E-4F1B-AB9A-ED2DD40D0733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E460-3F12-4B97-B8BB-E19FD31E8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C1B05-CBDD-45E4-A1FE-7F52A0759182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8EE5-C0D7-4564-9BC1-BCEB60DF4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B0F64B85-8E44-45C9-91C8-30FF32F34026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D0D6B61-55A7-4D5D-A404-2D98F3982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8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5815B33D-7BFC-4D1E-B1C9-AD84A1457C46}" type="datetime1">
              <a:rPr lang="ru-RU"/>
              <a:pPr>
                <a:defRPr/>
              </a:pPr>
              <a:t>28.03.2011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8421A3A-4CF3-4339-9073-43C5452CA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8"/>
          <p:cNvSpPr>
            <a:spLocks noChangeArrowheads="1" noChangeShapeType="1" noTextEdit="1"/>
          </p:cNvSpPr>
          <p:nvPr/>
        </p:nvSpPr>
        <p:spPr bwMode="auto">
          <a:xfrm>
            <a:off x="179388" y="4508500"/>
            <a:ext cx="66246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1010CE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Элементы комбинаторики</a:t>
            </a:r>
          </a:p>
        </p:txBody>
      </p:sp>
      <p:sp>
        <p:nvSpPr>
          <p:cNvPr id="5123" name="Text Box 10"/>
          <p:cNvSpPr txBox="1">
            <a:spLocks noChangeArrowheads="1"/>
          </p:cNvSpPr>
          <p:nvPr/>
        </p:nvSpPr>
        <p:spPr bwMode="auto">
          <a:xfrm>
            <a:off x="4716463" y="404813"/>
            <a:ext cx="4103687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Автор:</a:t>
            </a:r>
            <a:endParaRPr lang="en-US" sz="1400" b="1"/>
          </a:p>
          <a:p>
            <a:pPr algn="ctr">
              <a:spcBef>
                <a:spcPct val="50000"/>
              </a:spcBef>
            </a:pPr>
            <a:r>
              <a:rPr lang="ru-RU" sz="1400" b="1"/>
              <a:t>Рыбачук Нина Петровна, учитель математики МОУ «Средняя общеобразовательная школа №4 города Тимашевска Краснодарского края»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Дата 2"/>
          <p:cNvSpPr>
            <a:spLocks noGrp="1"/>
          </p:cNvSpPr>
          <p:nvPr>
            <p:ph type="dt" sz="quarter" idx="10"/>
          </p:nvPr>
        </p:nvSpPr>
        <p:spPr>
          <a:xfrm>
            <a:off x="500063" y="5857875"/>
            <a:ext cx="2133600" cy="476250"/>
          </a:xfrm>
          <a:noFill/>
        </p:spPr>
        <p:txBody>
          <a:bodyPr/>
          <a:lstStyle/>
          <a:p>
            <a:fld id="{887C2150-5040-4EDB-8C41-5AA73026D536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9102F-E915-4B30-9D22-539961ABD4AC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785794"/>
            <a:ext cx="878687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Размещения и </a:t>
            </a:r>
          </a:p>
          <a:p>
            <a:pPr algn="ctr">
              <a:defRPr/>
            </a:pPr>
            <a:r>
              <a:rPr lang="ru-RU" sz="36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перестановки с повторениями.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2143125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2800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Число размещений из  </a:t>
            </a:r>
            <a:r>
              <a:rPr lang="en-US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n</a:t>
            </a:r>
            <a:r>
              <a:rPr lang="ru-RU" sz="2800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 элементов по </a:t>
            </a:r>
            <a:r>
              <a:rPr lang="en-US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k</a:t>
            </a:r>
            <a:r>
              <a:rPr lang="ru-RU" sz="2800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 с повторениями вычисляем по формуле  </a:t>
            </a:r>
            <a:endParaRPr lang="ru-RU" sz="2800">
              <a:solidFill>
                <a:srgbClr val="1010CA"/>
              </a:solidFill>
              <a:latin typeface="Bookman Old Style" pitchFamily="18" charset="0"/>
            </a:endParaRPr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3357563"/>
            <a:ext cx="3295650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023BF92-C028-42CE-859B-F4ED66D85416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C345B-71E4-4B71-AD59-226C1C240628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142875" y="714375"/>
            <a:ext cx="8858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2800" i="1" u="sng">
                <a:solidFill>
                  <a:srgbClr val="FF3300"/>
                </a:solidFill>
                <a:latin typeface="Bookman Old Style" pitchFamily="18" charset="0"/>
                <a:cs typeface="Times New Roman" pitchFamily="18" charset="0"/>
              </a:rPr>
              <a:t>Задача: </a:t>
            </a:r>
            <a:r>
              <a:rPr lang="ru-RU" sz="2800" i="1">
                <a:solidFill>
                  <a:srgbClr val="FF3300"/>
                </a:solidFill>
                <a:latin typeface="Bookman Old Style" pitchFamily="18" charset="0"/>
                <a:cs typeface="Times New Roman" pitchFamily="18" charset="0"/>
              </a:rPr>
              <a:t>В гостинице 10 комнат, каждая из которых может разместить 4 человека. Сколько существует вариантов размещения 4 гостей?</a:t>
            </a:r>
            <a:endParaRPr lang="ru-RU" sz="2800" i="1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285750" y="2928938"/>
            <a:ext cx="8643938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2800" i="1" u="sng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Решение. </a:t>
            </a:r>
            <a:r>
              <a:rPr lang="ru-RU" sz="2800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Каждый гость может быть размещён в одну из 10 комнат.</a:t>
            </a:r>
            <a:endParaRPr lang="ru-RU" sz="2800">
              <a:solidFill>
                <a:srgbClr val="1010CA"/>
              </a:solidFill>
              <a:latin typeface="Bookman Old Style" pitchFamily="18" charset="0"/>
            </a:endParaRPr>
          </a:p>
          <a:p>
            <a:pPr indent="539750" eaLnBrk="0" hangingPunct="0"/>
            <a:endParaRPr lang="ru-RU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429125"/>
            <a:ext cx="84788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0" y="4714875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  <a:latin typeface="Bookman Old Style" pitchFamily="18" charset="0"/>
              </a:rPr>
              <a:t>Анализ самостоятельной работы предыдущего урока</a:t>
            </a:r>
            <a:endParaRPr lang="ru-RU" sz="400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0457D1-ACCD-432B-811C-3F24FBCD602A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7DB400-65CC-46D8-A4BC-428862F6D439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3000"/>
          <a:ext cx="9001125" cy="3925824"/>
        </p:xfrm>
        <a:graphic>
          <a:graphicData uri="http://schemas.openxmlformats.org/drawingml/2006/table">
            <a:tbl>
              <a:tblPr/>
              <a:tblGrid>
                <a:gridCol w="4310063"/>
                <a:gridCol w="4691062"/>
              </a:tblGrid>
              <a:tr h="1003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Лена сказала своей подруге, что для покупки обеда, мама дала ей ________руб. Сколько денег дала мама Лене?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Ответ: 7,5 р.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Чтобы приобрести 8 тетрадей по математике ( в клетку) мама дала Серёже  _________руб. Сколько стоит 1 тетрадь, если все деньги были израсходованы.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Ответ: 2,5 руб.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1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2500313"/>
            <a:ext cx="1214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571750"/>
            <a:ext cx="16557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500" y="642938"/>
          <a:ext cx="7929563" cy="642938"/>
        </p:xfrm>
        <a:graphic>
          <a:graphicData uri="http://schemas.openxmlformats.org/drawingml/2006/table">
            <a:tbl>
              <a:tblPr/>
              <a:tblGrid>
                <a:gridCol w="3797300"/>
                <a:gridCol w="4132263"/>
              </a:tblGrid>
              <a:tr h="642938">
                <a:tc>
                  <a:txBody>
                    <a:bodyPr/>
                    <a:lstStyle/>
                    <a:p>
                      <a:pPr marL="45720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206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70C578A-7E5A-45C1-904D-5B0293674F54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82EDC5-7B44-4BC4-BEA9-1E62218E1E6B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714375"/>
          <a:ext cx="7239000" cy="490728"/>
        </p:xfrm>
        <a:graphic>
          <a:graphicData uri="http://schemas.openxmlformats.org/drawingml/2006/table">
            <a:tbl>
              <a:tblPr/>
              <a:tblGrid>
                <a:gridCol w="3467100"/>
                <a:gridCol w="3771900"/>
              </a:tblGrid>
              <a:tr h="428625">
                <a:tc>
                  <a:txBody>
                    <a:bodyPr/>
                    <a:lstStyle/>
                    <a:p>
                      <a:pPr marL="45720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206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14438"/>
          <a:ext cx="9144000" cy="4907280"/>
        </p:xfrm>
        <a:graphic>
          <a:graphicData uri="http://schemas.openxmlformats.org/drawingml/2006/table">
            <a:tbl>
              <a:tblPr/>
              <a:tblGrid>
                <a:gridCol w="4500563"/>
                <a:gridCol w="4643437"/>
              </a:tblGrid>
              <a:tr h="160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перестановок из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букв относится к числу перестановок из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букв, как 0,1 к 3. Найти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(Решение.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Следует (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+1)(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+2)=30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=4,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=-7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значит,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=4.)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конференции участвовало 25 человек. Каждый с каждым обменялись визитной карточкой. Сколько всего понадобиться карточек?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(25·24=600).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4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3143250"/>
            <a:ext cx="15541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3857625"/>
            <a:ext cx="39243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643563"/>
            <a:ext cx="2857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A4A5D3-EDB4-478E-B552-2A6AB5117C91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2155C2-3279-415E-9DC9-52BC72769B3D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714375"/>
          <a:ext cx="7239000" cy="490728"/>
        </p:xfrm>
        <a:graphic>
          <a:graphicData uri="http://schemas.openxmlformats.org/drawingml/2006/table">
            <a:tbl>
              <a:tblPr/>
              <a:tblGrid>
                <a:gridCol w="3467100"/>
                <a:gridCol w="3771900"/>
              </a:tblGrid>
              <a:tr h="428625">
                <a:tc>
                  <a:txBody>
                    <a:bodyPr/>
                    <a:lstStyle/>
                    <a:p>
                      <a:pPr marL="45720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206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" y="1357313"/>
          <a:ext cx="9001125" cy="5047488"/>
        </p:xfrm>
        <a:graphic>
          <a:graphicData uri="http://schemas.openxmlformats.org/drawingml/2006/table">
            <a:tbl>
              <a:tblPr/>
              <a:tblGrid>
                <a:gridCol w="4429125"/>
                <a:gridCol w="4572000"/>
              </a:tblGrid>
              <a:tr h="1203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3. У меня есть 9 разных книг из серии «Занимательная математика».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Сколькими способами я могу выбрать 3 из них победителю школьной математической олимпиады?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Число сочетаний из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элементов по 3 в 5 раз меньше числа сочетаний из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+2)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элементов по 4. Найти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=3 или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=14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5412" marR="6541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6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86375"/>
            <a:ext cx="45005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2943225"/>
            <a:ext cx="164306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3916363"/>
            <a:ext cx="335756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2950" y="4929188"/>
            <a:ext cx="45910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BF1303-A56F-41C3-8699-B9FD44088219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469E05-FF59-49FA-9219-331F0D870816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142875" y="2571750"/>
            <a:ext cx="8858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4. Составить задачу практической направленности  по данным школьной жизни.</a:t>
            </a:r>
            <a:endParaRPr lang="ru-RU" sz="280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449B33-43F0-41E8-8129-F0CA5D45CD10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B26FE-AD56-4F9B-95C1-AA30E08B2118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8785" name="Rectangle 1"/>
          <p:cNvSpPr>
            <a:spLocks noChangeArrowheads="1"/>
          </p:cNvSpPr>
          <p:nvPr/>
        </p:nvSpPr>
        <p:spPr bwMode="auto">
          <a:xfrm>
            <a:off x="214313" y="1071563"/>
            <a:ext cx="8715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Теория вероятностей – математическая наука, позволяющая  по вероятностям одних случайных событий находить вероятности других случайных событий, связанных каким – либо образом с первыми.</a:t>
            </a:r>
            <a:endParaRPr lang="ru-RU" sz="3600" b="1">
              <a:solidFill>
                <a:srgbClr val="1010C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80BD9E-BCA2-4485-BF01-BF644B55CA27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0CC407-5AC6-4019-B1AB-095003AC083D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300" y="536575"/>
            <a:ext cx="6242050" cy="1146175"/>
          </a:xfrm>
          <a:prstGeom prst="rect">
            <a:avLst/>
          </a:prstGeom>
          <a:noFill/>
        </p:spPr>
      </p:pic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0" y="1571625"/>
            <a:ext cx="88582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1.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 события называются несовместными, если они в рассматриваемом опыте не могут произойти одновременно.</a:t>
            </a:r>
            <a:endParaRPr lang="ru-RU" sz="2800">
              <a:solidFill>
                <a:srgbClr val="1010CA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2.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События, которые в рассматриваемом опыте могут произойти одновременно,  называются совместными</a:t>
            </a:r>
            <a:r>
              <a:rPr lang="ru-RU" sz="12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solidFill>
                <a:srgbClr val="1010CA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0" y="4357688"/>
            <a:ext cx="9001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3. </a:t>
            </a:r>
            <a:r>
              <a:rPr lang="ru-RU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Событие А благоприятствует событию В, если из того, что произошло событие А следует, что произошло событие В.</a:t>
            </a:r>
            <a:endParaRPr lang="ru-RU" sz="2800">
              <a:solidFill>
                <a:srgbClr val="1010CA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2800">
              <a:solidFill>
                <a:srgbClr val="1010CA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404938" y="4437063"/>
            <a:ext cx="8229601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  КЛАССИЧЕСКОЕ ОПРЕДЕЛЕНИЕ  ВЕРОЯТНОСТИ</a:t>
            </a:r>
          </a:p>
        </p:txBody>
      </p:sp>
      <p:sp>
        <p:nvSpPr>
          <p:cNvPr id="23555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D7E25BB-D3AC-4676-BFDD-8A062DC72A76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355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AFF995-3FFB-41F3-B480-B18BD345C628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857375"/>
            <a:ext cx="8001000" cy="29289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1010CA"/>
                </a:solidFill>
              </a:rPr>
              <a:t>Произведение натуральных чисел от 1 до </a:t>
            </a:r>
            <a:r>
              <a:rPr lang="ru-RU" i="1" smtClean="0">
                <a:solidFill>
                  <a:srgbClr val="1010CA"/>
                </a:solidFill>
              </a:rPr>
              <a:t>n </a:t>
            </a:r>
            <a:r>
              <a:rPr lang="ru-RU" smtClean="0">
                <a:solidFill>
                  <a:srgbClr val="1010CA"/>
                </a:solidFill>
              </a:rPr>
              <a:t>в математике называют факториалом числа </a:t>
            </a:r>
            <a:r>
              <a:rPr lang="ru-RU" i="1" smtClean="0">
                <a:solidFill>
                  <a:srgbClr val="1010CA"/>
                </a:solidFill>
              </a:rPr>
              <a:t>n </a:t>
            </a:r>
            <a:r>
              <a:rPr lang="ru-RU" smtClean="0">
                <a:solidFill>
                  <a:srgbClr val="1010CA"/>
                </a:solidFill>
              </a:rPr>
              <a:t>и обозначают </a:t>
            </a:r>
            <a:r>
              <a:rPr lang="ru-RU" i="1" smtClean="0">
                <a:solidFill>
                  <a:srgbClr val="1010CA"/>
                </a:solidFill>
              </a:rPr>
              <a:t>n!</a:t>
            </a:r>
            <a:r>
              <a:rPr lang="ru-RU" smtClean="0">
                <a:solidFill>
                  <a:srgbClr val="1010CA"/>
                </a:solidFill>
              </a:rPr>
              <a:t> Символ </a:t>
            </a:r>
            <a:r>
              <a:rPr lang="ru-RU" i="1" smtClean="0">
                <a:solidFill>
                  <a:srgbClr val="1010CA"/>
                </a:solidFill>
              </a:rPr>
              <a:t>n!</a:t>
            </a:r>
            <a:r>
              <a:rPr lang="ru-RU" smtClean="0">
                <a:solidFill>
                  <a:srgbClr val="1010CA"/>
                </a:solidFill>
              </a:rPr>
              <a:t> от  латинского </a:t>
            </a:r>
            <a:r>
              <a:rPr lang="en-US" i="1" smtClean="0">
                <a:solidFill>
                  <a:srgbClr val="1010CA"/>
                </a:solidFill>
              </a:rPr>
              <a:t>factor</a:t>
            </a:r>
            <a:r>
              <a:rPr lang="ru-RU" smtClean="0">
                <a:solidFill>
                  <a:srgbClr val="1010CA"/>
                </a:solidFill>
              </a:rPr>
              <a:t>, что значит множитель. </a:t>
            </a:r>
          </a:p>
          <a:p>
            <a:pPr eaLnBrk="1" hangingPunct="1"/>
            <a:r>
              <a:rPr lang="ru-RU" smtClean="0">
                <a:solidFill>
                  <a:srgbClr val="1010CA"/>
                </a:solidFill>
              </a:rPr>
              <a:t>0!=1, 3!=1·2·3=6.</a:t>
            </a:r>
          </a:p>
          <a:p>
            <a:pPr eaLnBrk="1" hangingPunct="1"/>
            <a:r>
              <a:rPr lang="ru-RU" smtClean="0">
                <a:solidFill>
                  <a:srgbClr val="1010CA"/>
                </a:solidFill>
              </a:rPr>
              <a:t>При </a:t>
            </a:r>
            <a:r>
              <a:rPr lang="ru-RU" i="1" smtClean="0">
                <a:solidFill>
                  <a:srgbClr val="1010CA"/>
                </a:solidFill>
              </a:rPr>
              <a:t>n=1 n!=1!=1</a:t>
            </a:r>
            <a:endParaRPr lang="ru-RU" smtClean="0">
              <a:solidFill>
                <a:srgbClr val="1010CA"/>
              </a:solidFill>
            </a:endParaRPr>
          </a:p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31111" y="857232"/>
            <a:ext cx="89128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факториал? 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" descr="007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250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8291512" cy="4525963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800" b="1" smtClean="0"/>
              <a:t>   </a:t>
            </a:r>
            <a:r>
              <a:rPr lang="ru-RU" smtClean="0"/>
              <a:t>Вероятностью </a:t>
            </a:r>
            <a:r>
              <a:rPr lang="ru-RU" i="1" smtClean="0"/>
              <a:t>Р</a:t>
            </a:r>
            <a:r>
              <a:rPr lang="ru-RU" smtClean="0"/>
              <a:t> наступления случайного события </a:t>
            </a:r>
            <a:r>
              <a:rPr lang="ru-RU" i="1" smtClean="0"/>
              <a:t>А</a:t>
            </a:r>
            <a:r>
              <a:rPr lang="ru-RU" smtClean="0"/>
              <a:t> называется отношение</a:t>
            </a:r>
            <a:r>
              <a:rPr lang="en-US" smtClean="0"/>
              <a:t>    </a:t>
            </a:r>
            <a:r>
              <a:rPr lang="ru-RU" smtClean="0"/>
              <a:t>, где </a:t>
            </a:r>
            <a:r>
              <a:rPr lang="en-US" i="1" smtClean="0"/>
              <a:t>n</a:t>
            </a:r>
            <a:r>
              <a:rPr lang="en-US" smtClean="0"/>
              <a:t> </a:t>
            </a:r>
            <a:r>
              <a:rPr lang="ru-RU" smtClean="0"/>
              <a:t>– число всех возможных исходов эксперимента, а </a:t>
            </a:r>
            <a:r>
              <a:rPr lang="en-US" i="1" smtClean="0"/>
              <a:t>m</a:t>
            </a:r>
            <a:r>
              <a:rPr lang="en-US" smtClean="0"/>
              <a:t> </a:t>
            </a:r>
            <a:r>
              <a:rPr lang="ru-RU" smtClean="0"/>
              <a:t>– число всех благоприятных исходов:</a:t>
            </a:r>
          </a:p>
        </p:txBody>
      </p:sp>
      <p:pic>
        <p:nvPicPr>
          <p:cNvPr id="1029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708400" y="4724400"/>
            <a:ext cx="1800225" cy="1071563"/>
          </a:xfrm>
          <a:noFill/>
        </p:spPr>
      </p:pic>
      <p:sp>
        <p:nvSpPr>
          <p:cNvPr id="1030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3059113" y="2492375"/>
          <a:ext cx="420687" cy="865188"/>
        </p:xfrm>
        <a:graphic>
          <a:graphicData uri="http://schemas.openxmlformats.org/presentationml/2006/ole">
            <p:oleObj spid="_x0000_s1026" r:id="rId5" imgW="190417" imgH="393529" progId="Equation.3">
              <p:embed/>
            </p:oleObj>
          </a:graphicData>
        </a:graphic>
      </p:graphicFrame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>
                <a:solidFill>
                  <a:srgbClr val="1010C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КЛАССИЧЕСКОЕ ОПРЕДЕЛЕНИЕ ВЕРОЯТНОСТИ.</a:t>
            </a:r>
          </a:p>
        </p:txBody>
      </p:sp>
      <p:sp>
        <p:nvSpPr>
          <p:cNvPr id="1032" name="Дата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6A3265-5FAB-42EA-BB08-3A2A923122E1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33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56D89E-B4A2-47A4-9678-2E946B435816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007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196975"/>
            <a:ext cx="3027362" cy="4032250"/>
          </a:xfrm>
          <a:prstGeom prst="rect">
            <a:avLst/>
          </a:prstGeom>
          <a:noFill/>
          <a:ln w="63500">
            <a:pattFill prst="openDmnd">
              <a:fgClr>
                <a:schemeClr val="bg1"/>
              </a:fgClr>
              <a:bgClr>
                <a:srgbClr val="1010CA"/>
              </a:bgClr>
            </a:pattFill>
            <a:miter lim="800000"/>
            <a:headEnd/>
            <a:tailEnd/>
          </a:ln>
        </p:spPr>
      </p:pic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755650" y="5373688"/>
            <a:ext cx="2797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>
                <a:solidFill>
                  <a:srgbClr val="1010CA"/>
                </a:solidFill>
              </a:rPr>
              <a:t>Пьер-Симо́н Лапла́с</a:t>
            </a:r>
            <a:r>
              <a:rPr lang="en-US" sz="2000">
                <a:solidFill>
                  <a:srgbClr val="1010CA"/>
                </a:solidFill>
              </a:rPr>
              <a:t> </a:t>
            </a:r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4284663" y="1557338"/>
            <a:ext cx="431958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1010CA"/>
                </a:solidFill>
              </a:rPr>
              <a:t>Классическое определение вероятности было впервые дано в работах французского математика Лапласа. </a:t>
            </a:r>
          </a:p>
        </p:txBody>
      </p:sp>
      <p:sp>
        <p:nvSpPr>
          <p:cNvPr id="24583" name="Дата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A77BDD-6FB3-4F68-9884-899594CEC6B0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84" name="Номер слайда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0AB7E1-537B-4477-B1E5-6291A08F2768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4" descr="007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0985" name="Group 89"/>
          <p:cNvGraphicFramePr>
            <a:graphicFrameLocks noGrp="1"/>
          </p:cNvGraphicFramePr>
          <p:nvPr>
            <p:ph/>
          </p:nvPr>
        </p:nvGraphicFramePr>
        <p:xfrm>
          <a:off x="611188" y="620713"/>
          <a:ext cx="8064500" cy="5287964"/>
        </p:xfrm>
        <a:graphic>
          <a:graphicData uri="http://schemas.openxmlformats.org/drawingml/2006/table">
            <a:tbl>
              <a:tblPr/>
              <a:tblGrid>
                <a:gridCol w="1728787"/>
                <a:gridCol w="1727200"/>
                <a:gridCol w="1512888"/>
                <a:gridCol w="1482725"/>
                <a:gridCol w="16129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ЭКСПЕРИМЕНТ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ЧИСЛО ВОЗМОЖНЫХ ИСХОДОВ ЭКСПЕРИМЕНТА 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n)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СОБЫТИЕ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ЧИСЛО ИСХОДОВ, БЛАГОПРИЯТ- НЫХ ДЛЯ ЭТОГО  СОБЫТИЯ 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m)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ВЕРОЯТНОСТЬ НАСТУПЛЕНИЯ СОБЫТИЯ 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Р(А)=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10CA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010C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962" name="Object 2"/>
          <p:cNvGraphicFramePr>
            <a:graphicFrameLocks noChangeAspect="1"/>
          </p:cNvGraphicFramePr>
          <p:nvPr/>
        </p:nvGraphicFramePr>
        <p:xfrm>
          <a:off x="7740650" y="1989138"/>
          <a:ext cx="307975" cy="792162"/>
        </p:xfrm>
        <a:graphic>
          <a:graphicData uri="http://schemas.openxmlformats.org/presentationml/2006/ole">
            <p:oleObj spid="_x0000_s2050" r:id="rId4" imgW="152334" imgH="393529" progId="Equation.3">
              <p:embed/>
            </p:oleObj>
          </a:graphicData>
        </a:graphic>
      </p:graphicFrame>
      <p:graphicFrame>
        <p:nvGraphicFramePr>
          <p:cNvPr id="80967" name="Object 3"/>
          <p:cNvGraphicFramePr>
            <a:graphicFrameLocks noChangeAspect="1"/>
          </p:cNvGraphicFramePr>
          <p:nvPr/>
        </p:nvGraphicFramePr>
        <p:xfrm>
          <a:off x="7667625" y="2852738"/>
          <a:ext cx="493713" cy="842962"/>
        </p:xfrm>
        <a:graphic>
          <a:graphicData uri="http://schemas.openxmlformats.org/presentationml/2006/ole">
            <p:oleObj spid="_x0000_s2051" r:id="rId5" imgW="228501" imgH="393529" progId="Equation.3">
              <p:embed/>
            </p:oleObj>
          </a:graphicData>
        </a:graphic>
      </p:graphicFrame>
      <p:graphicFrame>
        <p:nvGraphicFramePr>
          <p:cNvPr id="80969" name="Object 4"/>
          <p:cNvGraphicFramePr>
            <a:graphicFrameLocks noChangeAspect="1"/>
          </p:cNvGraphicFramePr>
          <p:nvPr/>
        </p:nvGraphicFramePr>
        <p:xfrm>
          <a:off x="7451725" y="3860800"/>
          <a:ext cx="935038" cy="892175"/>
        </p:xfrm>
        <a:graphic>
          <a:graphicData uri="http://schemas.openxmlformats.org/presentationml/2006/ole">
            <p:oleObj spid="_x0000_s2052" r:id="rId6" imgW="406048" imgH="393359" progId="Equation.3">
              <p:embed/>
            </p:oleObj>
          </a:graphicData>
        </a:graphic>
      </p:graphicFrame>
      <p:graphicFrame>
        <p:nvGraphicFramePr>
          <p:cNvPr id="80971" name="Object 5"/>
          <p:cNvGraphicFramePr>
            <a:graphicFrameLocks noChangeAspect="1"/>
          </p:cNvGraphicFramePr>
          <p:nvPr/>
        </p:nvGraphicFramePr>
        <p:xfrm>
          <a:off x="7164388" y="4941888"/>
          <a:ext cx="1331912" cy="814387"/>
        </p:xfrm>
        <a:graphic>
          <a:graphicData uri="http://schemas.openxmlformats.org/presentationml/2006/ole">
            <p:oleObj spid="_x0000_s2053" r:id="rId7" imgW="634725" imgH="393529" progId="Equation.3">
              <p:embed/>
            </p:oleObj>
          </a:graphicData>
        </a:graphic>
      </p:graphicFrame>
      <p:sp>
        <p:nvSpPr>
          <p:cNvPr id="80973" name="Text Box 77"/>
          <p:cNvSpPr txBox="1">
            <a:spLocks noChangeArrowheads="1"/>
          </p:cNvSpPr>
          <p:nvPr/>
        </p:nvSpPr>
        <p:spPr bwMode="auto">
          <a:xfrm>
            <a:off x="684213" y="1989138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Бросаем монетку</a:t>
            </a:r>
          </a:p>
        </p:txBody>
      </p:sp>
      <p:sp>
        <p:nvSpPr>
          <p:cNvPr id="80974" name="Text Box 78"/>
          <p:cNvSpPr txBox="1">
            <a:spLocks noChangeArrowheads="1"/>
          </p:cNvSpPr>
          <p:nvPr/>
        </p:nvSpPr>
        <p:spPr bwMode="auto">
          <a:xfrm>
            <a:off x="3059113" y="220503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2</a:t>
            </a:r>
          </a:p>
        </p:txBody>
      </p:sp>
      <p:sp>
        <p:nvSpPr>
          <p:cNvPr id="80975" name="Text Box 79"/>
          <p:cNvSpPr txBox="1">
            <a:spLocks noChangeArrowheads="1"/>
          </p:cNvSpPr>
          <p:nvPr/>
        </p:nvSpPr>
        <p:spPr bwMode="auto">
          <a:xfrm>
            <a:off x="4140200" y="1989138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Выпал «орел»</a:t>
            </a:r>
            <a:endParaRPr lang="ru-RU"/>
          </a:p>
        </p:txBody>
      </p:sp>
      <p:sp>
        <p:nvSpPr>
          <p:cNvPr id="80976" name="Text Box 80"/>
          <p:cNvSpPr txBox="1">
            <a:spLocks noChangeArrowheads="1"/>
          </p:cNvSpPr>
          <p:nvPr/>
        </p:nvSpPr>
        <p:spPr bwMode="auto">
          <a:xfrm>
            <a:off x="6156325" y="22050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1</a:t>
            </a:r>
          </a:p>
        </p:txBody>
      </p:sp>
      <p:sp>
        <p:nvSpPr>
          <p:cNvPr id="80978" name="Text Box 82"/>
          <p:cNvSpPr txBox="1">
            <a:spLocks noChangeArrowheads="1"/>
          </p:cNvSpPr>
          <p:nvPr/>
        </p:nvSpPr>
        <p:spPr bwMode="auto">
          <a:xfrm>
            <a:off x="611188" y="2852738"/>
            <a:ext cx="17287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Вытягиваем экзаменаци- онный билет</a:t>
            </a:r>
          </a:p>
        </p:txBody>
      </p:sp>
      <p:sp>
        <p:nvSpPr>
          <p:cNvPr id="80980" name="Text Box 84"/>
          <p:cNvSpPr txBox="1">
            <a:spLocks noChangeArrowheads="1"/>
          </p:cNvSpPr>
          <p:nvPr/>
        </p:nvSpPr>
        <p:spPr bwMode="auto">
          <a:xfrm>
            <a:off x="4067175" y="2852738"/>
            <a:ext cx="1512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Вытянули билет №5</a:t>
            </a:r>
            <a:endParaRPr lang="ru-RU"/>
          </a:p>
        </p:txBody>
      </p:sp>
      <p:sp>
        <p:nvSpPr>
          <p:cNvPr id="80981" name="Text Box 85"/>
          <p:cNvSpPr txBox="1">
            <a:spLocks noChangeArrowheads="1"/>
          </p:cNvSpPr>
          <p:nvPr/>
        </p:nvSpPr>
        <p:spPr bwMode="auto">
          <a:xfrm>
            <a:off x="2339975" y="3068638"/>
            <a:ext cx="172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000" b="1"/>
              <a:t>24</a:t>
            </a:r>
          </a:p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80983" name="Text Box 87"/>
          <p:cNvSpPr txBox="1">
            <a:spLocks noChangeArrowheads="1"/>
          </p:cNvSpPr>
          <p:nvPr/>
        </p:nvSpPr>
        <p:spPr bwMode="auto">
          <a:xfrm>
            <a:off x="6156325" y="30686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  <a:endParaRPr lang="ru-RU"/>
          </a:p>
        </p:txBody>
      </p:sp>
      <p:sp>
        <p:nvSpPr>
          <p:cNvPr id="80984" name="Text Box 88"/>
          <p:cNvSpPr txBox="1">
            <a:spLocks noChangeArrowheads="1"/>
          </p:cNvSpPr>
          <p:nvPr/>
        </p:nvSpPr>
        <p:spPr bwMode="auto">
          <a:xfrm>
            <a:off x="611188" y="3716338"/>
            <a:ext cx="172878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Бросаем кубик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0986" name="Text Box 90"/>
          <p:cNvSpPr txBox="1">
            <a:spLocks noChangeArrowheads="1"/>
          </p:cNvSpPr>
          <p:nvPr/>
        </p:nvSpPr>
        <p:spPr bwMode="auto">
          <a:xfrm>
            <a:off x="4067175" y="3644900"/>
            <a:ext cx="1512888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На кубике выпало четное число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0987" name="Text Box 91"/>
          <p:cNvSpPr txBox="1">
            <a:spLocks noChangeArrowheads="1"/>
          </p:cNvSpPr>
          <p:nvPr/>
        </p:nvSpPr>
        <p:spPr bwMode="auto">
          <a:xfrm>
            <a:off x="3059113" y="3716338"/>
            <a:ext cx="3603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sz="2000" b="1"/>
          </a:p>
          <a:p>
            <a:pPr algn="ctr">
              <a:spcBef>
                <a:spcPct val="20000"/>
              </a:spcBef>
            </a:pPr>
            <a:r>
              <a:rPr lang="ru-RU" sz="2000" b="1"/>
              <a:t>6</a:t>
            </a:r>
          </a:p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80988" name="Text Box 92"/>
          <p:cNvSpPr txBox="1">
            <a:spLocks noChangeArrowheads="1"/>
          </p:cNvSpPr>
          <p:nvPr/>
        </p:nvSpPr>
        <p:spPr bwMode="auto">
          <a:xfrm>
            <a:off x="6156325" y="3716338"/>
            <a:ext cx="360363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/>
          </a:p>
          <a:p>
            <a:pPr algn="ctr"/>
            <a:r>
              <a:rPr lang="en-US" sz="2000" b="1"/>
              <a:t>3</a:t>
            </a:r>
            <a:endParaRPr lang="ru-RU" sz="2000" b="1"/>
          </a:p>
          <a:p>
            <a:endParaRPr lang="ru-RU"/>
          </a:p>
        </p:txBody>
      </p:sp>
      <p:sp>
        <p:nvSpPr>
          <p:cNvPr id="80989" name="Text Box 93"/>
          <p:cNvSpPr txBox="1">
            <a:spLocks noChangeArrowheads="1"/>
          </p:cNvSpPr>
          <p:nvPr/>
        </p:nvSpPr>
        <p:spPr bwMode="auto">
          <a:xfrm>
            <a:off x="684213" y="4797425"/>
            <a:ext cx="165576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Играем в лотерею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0990" name="Text Box 94"/>
          <p:cNvSpPr txBox="1">
            <a:spLocks noChangeArrowheads="1"/>
          </p:cNvSpPr>
          <p:nvPr/>
        </p:nvSpPr>
        <p:spPr bwMode="auto">
          <a:xfrm>
            <a:off x="4067175" y="4797425"/>
            <a:ext cx="15128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Выиграли, купив один билет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0991" name="Text Box 95"/>
          <p:cNvSpPr txBox="1">
            <a:spLocks noChangeArrowheads="1"/>
          </p:cNvSpPr>
          <p:nvPr/>
        </p:nvSpPr>
        <p:spPr bwMode="auto">
          <a:xfrm>
            <a:off x="2916238" y="4868863"/>
            <a:ext cx="649287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/>
          </a:p>
          <a:p>
            <a:pPr algn="ctr"/>
            <a:r>
              <a:rPr lang="en-US" sz="2000" b="1"/>
              <a:t>250</a:t>
            </a:r>
            <a:endParaRPr lang="ru-RU" sz="2000" b="1"/>
          </a:p>
          <a:p>
            <a:endParaRPr lang="ru-RU"/>
          </a:p>
        </p:txBody>
      </p:sp>
      <p:sp>
        <p:nvSpPr>
          <p:cNvPr id="80992" name="Text Box 96"/>
          <p:cNvSpPr txBox="1">
            <a:spLocks noChangeArrowheads="1"/>
          </p:cNvSpPr>
          <p:nvPr/>
        </p:nvSpPr>
        <p:spPr bwMode="auto">
          <a:xfrm>
            <a:off x="6011863" y="4868863"/>
            <a:ext cx="6477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/>
          </a:p>
          <a:p>
            <a:pPr algn="ctr"/>
            <a:r>
              <a:rPr lang="en-US" sz="2000" b="1"/>
              <a:t>10</a:t>
            </a:r>
            <a:endParaRPr lang="ru-RU" sz="2000" b="1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8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73" grpId="0"/>
      <p:bldP spid="80974" grpId="0"/>
      <p:bldP spid="80975" grpId="0"/>
      <p:bldP spid="80976" grpId="0"/>
      <p:bldP spid="80978" grpId="0"/>
      <p:bldP spid="80980" grpId="0"/>
      <p:bldP spid="80981" grpId="0"/>
      <p:bldP spid="80983" grpId="0"/>
      <p:bldP spid="80984" grpId="0"/>
      <p:bldP spid="80986" grpId="0"/>
      <p:bldP spid="80987" grpId="0"/>
      <p:bldP spid="80988" grpId="0"/>
      <p:bldP spid="80989" grpId="0"/>
      <p:bldP spid="80990" grpId="0"/>
      <p:bldP spid="80991" grpId="0"/>
      <p:bldP spid="809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007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0675" y="390525"/>
            <a:ext cx="6022975" cy="1146175"/>
          </a:xfrm>
          <a:prstGeom prst="rect">
            <a:avLst/>
          </a:prstGeom>
          <a:noFill/>
        </p:spPr>
      </p:pic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1500188"/>
            <a:ext cx="90011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3200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Перестановкой из n элементов называется всякое расположение элементов данного конечного множества, получающееся при некотором упорядочении этого множества, причем отдельные  подмножества различаются только порядком своих элементов. Число перестановок из n элементов равно произведению первых n натуральных чисел </a:t>
            </a:r>
            <a:endParaRPr lang="ru-RU" sz="4400" i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247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5572125"/>
            <a:ext cx="59293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Дата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F95A54-9557-41E9-B98C-60E65952E381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76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4D7A5-993A-4DC4-B31D-04645B41BCDB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>
            <a:spLocks noChangeArrowheads="1"/>
          </p:cNvSpPr>
          <p:nvPr/>
        </p:nvSpPr>
        <p:spPr bwMode="auto">
          <a:xfrm>
            <a:off x="0" y="642938"/>
            <a:ext cx="9001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2800" i="1" u="sng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</a:t>
            </a:r>
            <a:r>
              <a:rPr lang="ru-RU" sz="2800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Сколькими способами можно разместить группу учеников 8 «А» класса, изучающих немецкий язык, если их количество 10 человек, а аудитория (кабинет) содержит 10 посадочных мест?</a:t>
            </a:r>
            <a:endParaRPr lang="ru-RU" sz="40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85750" y="3714750"/>
            <a:ext cx="8215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3600" i="1" u="sng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lang="ru-RU" sz="36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3600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Число способов равно </a:t>
            </a:r>
          </a:p>
          <a:p>
            <a:pPr indent="539750"/>
            <a:r>
              <a:rPr lang="ru-RU" sz="3600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3600" baseline="-30000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ru-RU" sz="3600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=10!=10·9·8·7·6·5·4·3·2·1=3628800</a:t>
            </a:r>
            <a:r>
              <a:rPr lang="ru-RU" sz="1600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>
              <a:solidFill>
                <a:srgbClr val="1010CA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AEA671-6AE2-47E6-A72E-7102C61D0E5F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73A347-B2AB-46DF-A55D-02079DCDBA92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2357438"/>
            <a:ext cx="5715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4357688"/>
            <a:ext cx="73993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14313" y="2357438"/>
            <a:ext cx="86439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eaLnBrk="0" hangingPunct="0"/>
            <a:r>
              <a:rPr lang="ru-RU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Размещением из </a:t>
            </a:r>
            <a:r>
              <a:rPr lang="en-US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элементов по </a:t>
            </a:r>
            <a:r>
              <a:rPr lang="en-US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ru-RU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каждом (      ) называется любое упорядоченное подмножество из </a:t>
            </a:r>
            <a:r>
              <a:rPr lang="en-US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ru-RU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элементов множества, состоящего из </a:t>
            </a:r>
            <a:r>
              <a:rPr lang="en-US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800" i="1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различных элементов.</a:t>
            </a:r>
            <a:endParaRPr lang="ru-RU" sz="2800" i="1">
              <a:solidFill>
                <a:srgbClr val="1010CA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2786063"/>
            <a:ext cx="7302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endParaRPr lang="ru-RU" sz="900"/>
          </a:p>
          <a:p>
            <a:pPr indent="539750" eaLnBrk="0" hangingPunct="0"/>
            <a:endParaRPr lang="ru-RU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013" y="695325"/>
            <a:ext cx="8223250" cy="1176338"/>
          </a:xfrm>
          <a:prstGeom prst="rect">
            <a:avLst/>
          </a:prstGeom>
          <a:noFill/>
        </p:spPr>
      </p:pic>
      <p:sp>
        <p:nvSpPr>
          <p:cNvPr id="9224" name="Дата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2220F2B-F4C1-4A0B-BF0C-EE2AE9C798F4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25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ABB755-9612-4D3B-A35E-A144200DDBD0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>
            <a:spLocks noChangeArrowheads="1"/>
          </p:cNvSpPr>
          <p:nvPr/>
        </p:nvSpPr>
        <p:spPr bwMode="auto">
          <a:xfrm>
            <a:off x="0" y="642938"/>
            <a:ext cx="9144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2800" i="1" u="sng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Задача:</a:t>
            </a:r>
            <a:r>
              <a:rPr lang="ru-RU" sz="2800" i="1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В президиум собрания избраны 8 человек. Сколькими способами они могут распределить между собой обязанности председателя, секретаря и счётчика (если нет компьютера)?</a:t>
            </a:r>
            <a:endParaRPr lang="ru-RU" sz="4000" i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0" y="3071813"/>
            <a:ext cx="8786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2800" i="1" u="sng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Решение:</a:t>
            </a:r>
            <a:r>
              <a:rPr lang="ru-RU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 Искомое число есть размещение из 8 элементов по 3:</a:t>
            </a:r>
            <a:endParaRPr lang="ru-RU" sz="2800" i="1">
              <a:solidFill>
                <a:srgbClr val="1010CA"/>
              </a:solidFill>
              <a:latin typeface="Bookman Old Style" pitchFamily="18" charset="0"/>
            </a:endParaRPr>
          </a:p>
          <a:p>
            <a:pPr indent="539750" eaLnBrk="0" hangingPunct="0"/>
            <a:endParaRPr lang="ru-RU" sz="280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4071938"/>
            <a:ext cx="56689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6" name="Дата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54F0F1-6328-40C8-A6D4-9562738D5C9C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7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4F4595-96FB-4F2C-A12C-33F34552371E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234" y="857232"/>
            <a:ext cx="888576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Сочетание. (лат. </a:t>
            </a:r>
            <a:r>
              <a:rPr lang="en-US" sz="3200" b="1" i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Combinare</a:t>
            </a:r>
            <a:r>
              <a:rPr lang="ru-RU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-соединять).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33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4214813"/>
            <a:ext cx="27019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4286250"/>
            <a:ext cx="157162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14313" y="1428750"/>
            <a:ext cx="89296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Сочетанием из </a:t>
            </a:r>
            <a:r>
              <a:rPr lang="en-US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n</a:t>
            </a:r>
            <a:r>
              <a:rPr lang="ru-RU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 элементов по </a:t>
            </a:r>
            <a:r>
              <a:rPr lang="en-US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m</a:t>
            </a:r>
            <a:r>
              <a:rPr lang="ru-RU" sz="2800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 называется любое подмножество из </a:t>
            </a:r>
            <a:r>
              <a:rPr lang="en-US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m</a:t>
            </a:r>
            <a:r>
              <a:rPr lang="ru-RU" sz="2800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 элементов, которые принадлежат множеству, состоящему из </a:t>
            </a:r>
            <a:r>
              <a:rPr lang="en-US" sz="2800" i="1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n </a:t>
            </a:r>
            <a:r>
              <a:rPr lang="ru-RU" sz="2800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различных элементов. Сочетания(комбинации)</a:t>
            </a:r>
            <a:endParaRPr lang="ru-RU" sz="2800">
              <a:solidFill>
                <a:srgbClr val="1010CA"/>
              </a:solidFill>
              <a:latin typeface="Bookman Old Style" pitchFamily="18" charset="0"/>
            </a:endParaRPr>
          </a:p>
          <a:p>
            <a:pPr indent="539750" eaLnBrk="0" hangingPunct="0"/>
            <a:r>
              <a:rPr lang="ru-RU" sz="2800">
                <a:solidFill>
                  <a:srgbClr val="1010CA"/>
                </a:solidFill>
                <a:latin typeface="Bookman Old Style" pitchFamily="18" charset="0"/>
                <a:cs typeface="Times New Roman" pitchFamily="18" charset="0"/>
              </a:rPr>
              <a:t>Число сочетаний вычисляется по формуле </a:t>
            </a:r>
            <a:endParaRPr lang="ru-RU" sz="2800">
              <a:solidFill>
                <a:srgbClr val="1010CA"/>
              </a:solidFill>
              <a:latin typeface="Bookman Old Style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r>
              <a:rPr lang="ru-RU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71" name="Дата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EFF35DC-97E5-4EC1-8A19-8565B6535CCC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72" name="Номер слайда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E1FA1F-EFC6-40A7-8434-1F09A2CF186C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285750" y="1000125"/>
            <a:ext cx="83581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ru-RU" sz="2800" i="1" u="sng">
                <a:solidFill>
                  <a:srgbClr val="FF33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Задача:</a:t>
            </a:r>
            <a:r>
              <a:rPr lang="ru-RU" sz="2800" i="1">
                <a:solidFill>
                  <a:srgbClr val="FF33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Найти число равновозможных случаев распределения 5 билетов в театр среди 25 учащихся класса.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42875" y="2571750"/>
            <a:ext cx="2220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r>
              <a:rPr lang="ru-RU" sz="2800" i="1" u="sng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Решение.</a:t>
            </a:r>
            <a:r>
              <a:rPr lang="ru-RU" sz="2800">
                <a:solidFill>
                  <a:srgbClr val="1010C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>
              <a:solidFill>
                <a:srgbClr val="1010CA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175" y="3643313"/>
            <a:ext cx="887095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/>
            <a:r>
              <a:rPr lang="ru-RU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4" name="Дата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F26952-8746-4BDA-845B-0553D8BA5B50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29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93E213-D54F-4F95-A269-3E1D921C9401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1857375"/>
            <a:ext cx="41767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2500313"/>
            <a:ext cx="3903663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3146425"/>
            <a:ext cx="13573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4505325"/>
            <a:ext cx="13350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3794125"/>
            <a:ext cx="13573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714356"/>
            <a:ext cx="78046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Основные свойства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: 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321" name="Дата 1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60FBE7-50A7-43FD-8B90-961DEECBA24C}" type="datetime1">
              <a:rPr lang="ru-RU" smtClean="0">
                <a:latin typeface="Arial" pitchFamily="34" charset="0"/>
              </a:rPr>
              <a:pPr/>
              <a:t>28.03.2011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22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8184B-AF05-4CB6-8620-82442903F5F7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07">
  <a:themeElements>
    <a:clrScheme name="007 16">
      <a:dk1>
        <a:srgbClr val="000000"/>
      </a:dk1>
      <a:lt1>
        <a:srgbClr val="FFFFFF"/>
      </a:lt1>
      <a:dk2>
        <a:srgbClr val="1C1C1C"/>
      </a:dk2>
      <a:lt2>
        <a:srgbClr val="4D4D4D"/>
      </a:lt2>
      <a:accent1>
        <a:srgbClr val="4D4D4D"/>
      </a:accent1>
      <a:accent2>
        <a:srgbClr val="DDDDDD"/>
      </a:accent2>
      <a:accent3>
        <a:srgbClr val="FFFFFF"/>
      </a:accent3>
      <a:accent4>
        <a:srgbClr val="000000"/>
      </a:accent4>
      <a:accent5>
        <a:srgbClr val="B2B2B2"/>
      </a:accent5>
      <a:accent6>
        <a:srgbClr val="C8C8C8"/>
      </a:accent6>
      <a:hlink>
        <a:srgbClr val="808080"/>
      </a:hlink>
      <a:folHlink>
        <a:srgbClr val="F8F8F8"/>
      </a:folHlink>
    </a:clrScheme>
    <a:fontScheme name="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7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7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7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7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7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7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7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7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7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7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7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7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7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7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7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7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16">
      <a:dk1>
        <a:srgbClr val="000000"/>
      </a:dk1>
      <a:lt1>
        <a:srgbClr val="FFFFFF"/>
      </a:lt1>
      <a:dk2>
        <a:srgbClr val="1C1C1C"/>
      </a:dk2>
      <a:lt2>
        <a:srgbClr val="4D4D4D"/>
      </a:lt2>
      <a:accent1>
        <a:srgbClr val="4D4D4D"/>
      </a:accent1>
      <a:accent2>
        <a:srgbClr val="DDDDDD"/>
      </a:accent2>
      <a:accent3>
        <a:srgbClr val="FFFFFF"/>
      </a:accent3>
      <a:accent4>
        <a:srgbClr val="000000"/>
      </a:accent4>
      <a:accent5>
        <a:srgbClr val="B2B2B2"/>
      </a:accent5>
      <a:accent6>
        <a:srgbClr val="C8C8C8"/>
      </a:accent6>
      <a:hlink>
        <a:srgbClr val="808080"/>
      </a:hlink>
      <a:folHlink>
        <a:srgbClr val="F8F8F8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007</Template>
  <TotalTime>599</TotalTime>
  <Words>782</Words>
  <Application>Microsoft Office PowerPoint</Application>
  <PresentationFormat>Экран (4:3)</PresentationFormat>
  <Paragraphs>135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Times New Roman</vt:lpstr>
      <vt:lpstr>Bookman Old Style</vt:lpstr>
      <vt:lpstr>+mj-lt</vt:lpstr>
      <vt:lpstr>007</vt:lpstr>
      <vt:lpstr>1_colormaster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Анализ самостоятельной работы предыдущего урока</vt:lpstr>
      <vt:lpstr>Слайд 13</vt:lpstr>
      <vt:lpstr>Слайд 14</vt:lpstr>
      <vt:lpstr>Слайд 15</vt:lpstr>
      <vt:lpstr>Слайд 16</vt:lpstr>
      <vt:lpstr>Слайд 17</vt:lpstr>
      <vt:lpstr>Слайд 18</vt:lpstr>
      <vt:lpstr>  КЛАССИЧЕСКОЕ ОПРЕДЕЛЕНИЕ  ВЕРОЯТНОСТИ</vt:lpstr>
      <vt:lpstr>Слайд 20</vt:lpstr>
      <vt:lpstr>Слайд 21</vt:lpstr>
      <vt:lpstr>Слайд 22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Учитель</cp:lastModifiedBy>
  <cp:revision>33</cp:revision>
  <dcterms:created xsi:type="dcterms:W3CDTF">2007-08-02T04:26:55Z</dcterms:created>
  <dcterms:modified xsi:type="dcterms:W3CDTF">2011-03-28T11:17:51Z</dcterms:modified>
</cp:coreProperties>
</file>