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49" r:id="rId2"/>
  </p:sldMasterIdLst>
  <p:notesMasterIdLst>
    <p:notesMasterId r:id="rId25"/>
  </p:notesMasterIdLst>
  <p:sldIdLst>
    <p:sldId id="256" r:id="rId3"/>
    <p:sldId id="311" r:id="rId4"/>
    <p:sldId id="296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319" r:id="rId13"/>
    <p:sldId id="326" r:id="rId14"/>
    <p:sldId id="320" r:id="rId15"/>
    <p:sldId id="321" r:id="rId16"/>
    <p:sldId id="322" r:id="rId17"/>
    <p:sldId id="323" r:id="rId18"/>
    <p:sldId id="324" r:id="rId19"/>
    <p:sldId id="327" r:id="rId20"/>
    <p:sldId id="264" r:id="rId21"/>
    <p:sldId id="306" r:id="rId22"/>
    <p:sldId id="308" r:id="rId23"/>
    <p:sldId id="333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10CA"/>
    <a:srgbClr val="FF3300"/>
    <a:srgbClr val="9E9AF4"/>
    <a:srgbClr val="F5F5F5"/>
    <a:srgbClr val="EAEAEA"/>
    <a:srgbClr val="3F3F3F"/>
    <a:srgbClr val="9999FF"/>
    <a:srgbClr val="D9D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71" autoAdjust="0"/>
    <p:restoredTop sz="94630" autoAdjust="0"/>
  </p:normalViewPr>
  <p:slideViewPr>
    <p:cSldViewPr>
      <p:cViewPr>
        <p:scale>
          <a:sx n="70" d="100"/>
          <a:sy n="70" d="100"/>
        </p:scale>
        <p:origin x="-1584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4" Type="http://schemas.openxmlformats.org/officeDocument/2006/relationships/image" Target="../media/image3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FC2C53F-8239-46CD-BA21-FA94BA05D849}" type="datetimeFigureOut">
              <a:rPr lang="ru-RU"/>
              <a:pPr>
                <a:defRPr/>
              </a:pPr>
              <a:t>28.03.2011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BA389F9-7633-43AC-B6F7-CFC7F03A89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73F7F-9C76-4B17-95F7-13B6CB9F70AA}" type="datetime1">
              <a:rPr lang="ru-RU"/>
              <a:pPr>
                <a:defRPr/>
              </a:pPr>
              <a:t>28.03.2011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1AEE9-6D8A-4F86-B7B1-1B788E1E1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52FE2-3BF5-414F-9544-DC59D3FCB018}" type="datetime1">
              <a:rPr lang="ru-RU"/>
              <a:pPr>
                <a:defRPr/>
              </a:pPr>
              <a:t>28.03.2011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1D4DD-E95D-41DE-9073-4FB1FE84F3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6C0CCB-2EC4-4182-BF2B-4482328C2DCA}" type="datetime1">
              <a:rPr lang="ru-RU"/>
              <a:pPr>
                <a:defRPr/>
              </a:pPr>
              <a:t>28.03.2011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03E5C-7057-49C4-8346-6115857B63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08AB7-25ED-4B63-AE7E-5EF57DD9CC1F}" type="datetime1">
              <a:rPr lang="ru-RU"/>
              <a:pPr>
                <a:defRPr/>
              </a:pPr>
              <a:t>28.03.2011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E830E4-7604-4999-88D5-5358A35DDE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78439-C7AB-4584-9CF1-088043A98DF4}" type="datetime1">
              <a:rPr lang="ru-RU"/>
              <a:pPr>
                <a:defRPr/>
              </a:pPr>
              <a:t>28.03.2011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81613-464A-4193-8A74-1B77E321FE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902B56-0372-448D-85AD-C0CBB49C77B2}" type="datetime1">
              <a:rPr lang="ru-RU"/>
              <a:pPr>
                <a:defRPr/>
              </a:pPr>
              <a:t>28.03.2011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9A792-FDDE-47AB-A959-67C588A1EE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90191-2771-4F9E-B84E-C5E694526327}" type="datetime1">
              <a:rPr lang="ru-RU"/>
              <a:pPr>
                <a:defRPr/>
              </a:pPr>
              <a:t>28.03.2011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1462B-4AE4-441B-AA70-B7B072F0D8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EB371-F2DD-471C-B736-3AB1BA431C4E}" type="datetime1">
              <a:rPr lang="ru-RU"/>
              <a:pPr>
                <a:defRPr/>
              </a:pPr>
              <a:t>28.03.2011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421782-AFA5-4A62-B0C2-6E424F2427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07427-0179-4E65-85BD-D6AA74A98C6A}" type="datetime1">
              <a:rPr lang="ru-RU"/>
              <a:pPr>
                <a:defRPr/>
              </a:pPr>
              <a:t>28.03.2011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12531-D9D9-4C38-9FA2-53F6B71475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986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986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4B7AE6-B75A-4FF0-9757-2068F8CE8137}" type="datetime1">
              <a:rPr lang="ru-RU"/>
              <a:pPr>
                <a:defRPr/>
              </a:pPr>
              <a:t>28.03.2011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0DA92-7687-47B9-B23B-2402D607F7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CB05AD-7E7D-4F9D-9CF4-06D5E9BFF38D}" type="datetime1">
              <a:rPr lang="ru-RU"/>
              <a:pPr>
                <a:defRPr/>
              </a:pPr>
              <a:t>28.03.2011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943EC6-2FA5-4AA4-9440-6F7F62F6B9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5EDCC-EBE3-46B5-B9EC-AD4E333DFE31}" type="datetime1">
              <a:rPr lang="ru-RU"/>
              <a:pPr>
                <a:defRPr/>
              </a:pPr>
              <a:t>28.03.2011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BCD020-F157-4782-B58E-C7EA2EA64F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FD83A-48EA-4013-BA24-6996DCB1711E}" type="datetime1">
              <a:rPr lang="ru-RU"/>
              <a:pPr>
                <a:defRPr/>
              </a:pPr>
              <a:t>28.03.2011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DC42AF-A3C1-4F08-9739-C9C60D67F8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CB3167-FA84-4581-9A5A-52DA85E8B11D}" type="datetime1">
              <a:rPr lang="ru-RU"/>
              <a:pPr>
                <a:defRPr/>
              </a:pPr>
              <a:t>28.03.2011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AB359E-2703-409C-A972-1DA808013B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67F0F-C535-43F1-8FFE-F93B759D5AE5}" type="datetime1">
              <a:rPr lang="ru-RU"/>
              <a:pPr>
                <a:defRPr/>
              </a:pPr>
              <a:t>28.03.2011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E9D16B-008C-4C95-8951-984B7CF6CA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AE4B5-40D1-4CAB-94CD-F03A74882B1D}" type="datetime1">
              <a:rPr lang="ru-RU"/>
              <a:pPr>
                <a:defRPr/>
              </a:pPr>
              <a:t>28.03.2011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744E3-CFFF-4EE6-B67E-2848A1C6C1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C3DCE-4EDE-491D-9569-5D0EEE24F545}" type="datetime1">
              <a:rPr lang="ru-RU"/>
              <a:pPr>
                <a:defRPr/>
              </a:pPr>
              <a:t>28.03.2011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135B8-D3A1-4D22-ACD1-479E845CC3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FC10A-4AAC-4178-BFB5-BB0EBA1E7281}" type="datetime1">
              <a:rPr lang="ru-RU"/>
              <a:pPr>
                <a:defRPr/>
              </a:pPr>
              <a:t>28.03.2011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209E5-C9B9-4154-8317-803E1DDF5B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09F9F3-454F-4560-A748-D9BB35D189E8}" type="datetime1">
              <a:rPr lang="ru-RU"/>
              <a:pPr>
                <a:defRPr/>
              </a:pPr>
              <a:t>28.03.2011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FB0F0-B88F-44D2-85C7-7B06FB8D7C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1F1C1-54C3-4C3E-BD78-14B4CEAFAFF4}" type="datetime1">
              <a:rPr lang="ru-RU"/>
              <a:pPr>
                <a:defRPr/>
              </a:pPr>
              <a:t>28.03.2011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2DE58-84E6-4C5B-B7DE-0D7E610367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E92DD-AE1F-4434-B7D3-969EE837E037}" type="datetime1">
              <a:rPr lang="ru-RU"/>
              <a:pPr>
                <a:defRPr/>
              </a:pPr>
              <a:t>28.03.2011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5A856-6447-4E63-BD7D-51FF1232A5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BF7A18-321E-4157-9091-DC03402B1E22}" type="datetime1">
              <a:rPr lang="ru-RU"/>
              <a:pPr>
                <a:defRPr/>
              </a:pPr>
              <a:t>28.03.2011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3CD08-0DE0-44CB-8363-BAC0530E39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03B99-4238-4A69-983E-9F9FC701BFFF}" type="datetime1">
              <a:rPr lang="ru-RU"/>
              <a:pPr>
                <a:defRPr/>
              </a:pPr>
              <a:t>28.03.2011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D4F6C-0F85-42A4-AD34-EB8E813A09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D3E3AF-204E-4F1B-AB9A-ED2DD40D0733}" type="datetime1">
              <a:rPr lang="ru-RU"/>
              <a:pPr>
                <a:defRPr/>
              </a:pPr>
              <a:t>28.03.2011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B3E460-3F12-4B97-B8BB-E19FD31E89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CC1B05-CBDD-45E4-A1FE-7F52A0759182}" type="datetime1">
              <a:rPr lang="ru-RU"/>
              <a:pPr>
                <a:defRPr/>
              </a:pPr>
              <a:t>28.03.2011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558EE5-C0D7-4564-9BC1-BCEB60DF4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fld id="{B0F64B85-8E44-45C9-91C8-30FF32F34026}" type="datetime1">
              <a:rPr lang="ru-RU"/>
              <a:pPr>
                <a:defRPr/>
              </a:pPr>
              <a:t>28.03.2011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1D0D6B61-55A7-4D5D-A404-2D98F3982D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1" r:id="rId3"/>
    <p:sldLayoutId id="2147483660" r:id="rId4"/>
    <p:sldLayoutId id="2147483659" r:id="rId5"/>
    <p:sldLayoutId id="2147483658" r:id="rId6"/>
    <p:sldLayoutId id="2147483657" r:id="rId7"/>
    <p:sldLayoutId id="2147483656" r:id="rId8"/>
    <p:sldLayoutId id="2147483655" r:id="rId9"/>
    <p:sldLayoutId id="2147483654" r:id="rId10"/>
    <p:sldLayoutId id="2147483653" r:id="rId11"/>
    <p:sldLayoutId id="2147483652" r:id="rId12"/>
    <p:sldLayoutId id="2147483651" r:id="rId13"/>
    <p:sldLayoutId id="2147483650" r:id="rId14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986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fld id="{5815B33D-7BFC-4D1E-B1C9-AD84A1457C46}" type="datetime1">
              <a:rPr lang="ru-RU"/>
              <a:pPr>
                <a:defRPr/>
              </a:pPr>
              <a:t>28.03.2011</a:t>
            </a:fld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28421A3A-4CF3-4339-9073-43C5452CAB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2" r:id="rId3"/>
    <p:sldLayoutId id="2147483671" r:id="rId4"/>
    <p:sldLayoutId id="2147483670" r:id="rId5"/>
    <p:sldLayoutId id="2147483669" r:id="rId6"/>
    <p:sldLayoutId id="2147483668" r:id="rId7"/>
    <p:sldLayoutId id="2147483667" r:id="rId8"/>
    <p:sldLayoutId id="2147483666" r:id="rId9"/>
    <p:sldLayoutId id="2147483665" r:id="rId10"/>
    <p:sldLayoutId id="2147483664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2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1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30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8"/>
          <p:cNvSpPr>
            <a:spLocks noChangeArrowheads="1" noChangeShapeType="1" noTextEdit="1"/>
          </p:cNvSpPr>
          <p:nvPr/>
        </p:nvSpPr>
        <p:spPr bwMode="auto">
          <a:xfrm>
            <a:off x="179388" y="4508500"/>
            <a:ext cx="6624637" cy="1368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72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1010CE"/>
                    </a:gs>
                    <a:gs pos="100000">
                      <a:srgbClr val="EAEAEA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"/>
                <a:cs typeface="Arial"/>
              </a:rPr>
              <a:t>Элементы комбинаторики</a:t>
            </a:r>
          </a:p>
        </p:txBody>
      </p:sp>
      <p:sp>
        <p:nvSpPr>
          <p:cNvPr id="5123" name="Text Box 10"/>
          <p:cNvSpPr txBox="1">
            <a:spLocks noChangeArrowheads="1"/>
          </p:cNvSpPr>
          <p:nvPr/>
        </p:nvSpPr>
        <p:spPr bwMode="auto">
          <a:xfrm>
            <a:off x="4716463" y="404813"/>
            <a:ext cx="4103687" cy="12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/>
              <a:t>Автор:</a:t>
            </a:r>
            <a:endParaRPr lang="en-US" sz="1400" b="1"/>
          </a:p>
          <a:p>
            <a:pPr algn="ctr">
              <a:spcBef>
                <a:spcPct val="50000"/>
              </a:spcBef>
            </a:pPr>
            <a:r>
              <a:rPr lang="ru-RU" sz="1400" b="1"/>
              <a:t>Рыбачук Нина Петровна, учитель математики МОУ «Средняя общеобразовательная школа №4 города Тимашевска Краснодарского края»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Дата 2"/>
          <p:cNvSpPr>
            <a:spLocks noGrp="1"/>
          </p:cNvSpPr>
          <p:nvPr>
            <p:ph type="dt" sz="quarter" idx="10"/>
          </p:nvPr>
        </p:nvSpPr>
        <p:spPr>
          <a:xfrm>
            <a:off x="500063" y="5857875"/>
            <a:ext cx="2133600" cy="476250"/>
          </a:xfrm>
          <a:noFill/>
        </p:spPr>
        <p:txBody>
          <a:bodyPr/>
          <a:lstStyle/>
          <a:p>
            <a:fld id="{887C2150-5040-4EDB-8C41-5AA73026D536}" type="datetime1">
              <a:rPr lang="ru-RU" smtClean="0">
                <a:latin typeface="Arial" pitchFamily="34" charset="0"/>
              </a:rPr>
              <a:pPr/>
              <a:t>28.03.2011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4339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B9102F-E915-4B30-9D22-539961ABD4AC}" type="slidenum">
              <a:rPr lang="en-US" smtClean="0">
                <a:latin typeface="Arial" pitchFamily="34" charset="0"/>
              </a:rPr>
              <a:pPr/>
              <a:t>10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785794"/>
            <a:ext cx="8786874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i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charset="0"/>
              </a:rPr>
              <a:t>Размещения и </a:t>
            </a:r>
          </a:p>
          <a:p>
            <a:pPr algn="ctr">
              <a:defRPr/>
            </a:pPr>
            <a:r>
              <a:rPr lang="ru-RU" sz="3600" b="1" i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charset="0"/>
              </a:rPr>
              <a:t>перестановки с повторениями.</a:t>
            </a:r>
            <a:endParaRPr lang="ru-RU" sz="3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0" y="2143125"/>
            <a:ext cx="9144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539750"/>
            <a:r>
              <a:rPr lang="ru-RU" sz="2800">
                <a:solidFill>
                  <a:srgbClr val="1010CA"/>
                </a:solidFill>
                <a:latin typeface="Bookman Old Style" pitchFamily="18" charset="0"/>
                <a:cs typeface="Times New Roman" pitchFamily="18" charset="0"/>
              </a:rPr>
              <a:t>Число размещений из  </a:t>
            </a:r>
            <a:r>
              <a:rPr lang="en-US" sz="2800" i="1">
                <a:solidFill>
                  <a:srgbClr val="1010CA"/>
                </a:solidFill>
                <a:latin typeface="Bookman Old Style" pitchFamily="18" charset="0"/>
                <a:cs typeface="Times New Roman" pitchFamily="18" charset="0"/>
              </a:rPr>
              <a:t>n</a:t>
            </a:r>
            <a:r>
              <a:rPr lang="ru-RU" sz="2800">
                <a:solidFill>
                  <a:srgbClr val="1010CA"/>
                </a:solidFill>
                <a:latin typeface="Bookman Old Style" pitchFamily="18" charset="0"/>
                <a:cs typeface="Times New Roman" pitchFamily="18" charset="0"/>
              </a:rPr>
              <a:t> элементов по </a:t>
            </a:r>
            <a:r>
              <a:rPr lang="en-US" sz="2800" i="1">
                <a:solidFill>
                  <a:srgbClr val="1010CA"/>
                </a:solidFill>
                <a:latin typeface="Bookman Old Style" pitchFamily="18" charset="0"/>
                <a:cs typeface="Times New Roman" pitchFamily="18" charset="0"/>
              </a:rPr>
              <a:t>k</a:t>
            </a:r>
            <a:r>
              <a:rPr lang="ru-RU" sz="2800">
                <a:solidFill>
                  <a:srgbClr val="1010CA"/>
                </a:solidFill>
                <a:latin typeface="Bookman Old Style" pitchFamily="18" charset="0"/>
                <a:cs typeface="Times New Roman" pitchFamily="18" charset="0"/>
              </a:rPr>
              <a:t> с повторениями вычисляем по формуле  </a:t>
            </a:r>
            <a:endParaRPr lang="ru-RU" sz="2800">
              <a:solidFill>
                <a:srgbClr val="1010CA"/>
              </a:solidFill>
              <a:latin typeface="Bookman Old Style" pitchFamily="18" charset="0"/>
            </a:endParaRPr>
          </a:p>
        </p:txBody>
      </p:sp>
      <p:pic>
        <p:nvPicPr>
          <p:cNvPr id="11059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88" y="3357563"/>
            <a:ext cx="3295650" cy="147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3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539750"/>
            <a:r>
              <a:rPr lang="ru-RU" sz="1200">
                <a:solidFill>
                  <a:srgbClr val="000000"/>
                </a:solidFill>
                <a:cs typeface="Times New Roman" pitchFamily="18" charset="0"/>
              </a:rPr>
              <a:t>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0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0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0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10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Дата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023BF92-C028-42CE-859B-F4ED66D85416}" type="datetime1">
              <a:rPr lang="ru-RU" smtClean="0">
                <a:latin typeface="Arial" pitchFamily="34" charset="0"/>
              </a:rPr>
              <a:pPr/>
              <a:t>28.03.2011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5363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3C345B-71E4-4B71-AD59-226C1C240628}" type="slidenum">
              <a:rPr lang="en-US" smtClean="0">
                <a:latin typeface="Arial" pitchFamily="34" charset="0"/>
              </a:rPr>
              <a:pPr/>
              <a:t>11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23905" name="Rectangle 1"/>
          <p:cNvSpPr>
            <a:spLocks noChangeArrowheads="1"/>
          </p:cNvSpPr>
          <p:nvPr/>
        </p:nvSpPr>
        <p:spPr bwMode="auto">
          <a:xfrm>
            <a:off x="142875" y="714375"/>
            <a:ext cx="885825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539750"/>
            <a:r>
              <a:rPr lang="ru-RU" sz="2800" i="1" u="sng">
                <a:solidFill>
                  <a:srgbClr val="FF3300"/>
                </a:solidFill>
                <a:latin typeface="Bookman Old Style" pitchFamily="18" charset="0"/>
                <a:cs typeface="Times New Roman" pitchFamily="18" charset="0"/>
              </a:rPr>
              <a:t>Задача: </a:t>
            </a:r>
            <a:r>
              <a:rPr lang="ru-RU" sz="2800" i="1">
                <a:solidFill>
                  <a:srgbClr val="FF3300"/>
                </a:solidFill>
                <a:latin typeface="Bookman Old Style" pitchFamily="18" charset="0"/>
                <a:cs typeface="Times New Roman" pitchFamily="18" charset="0"/>
              </a:rPr>
              <a:t>В гостинице 10 комнат, каждая из которых может разместить 4 человека. Сколько существует вариантов размещения 4 гостей?</a:t>
            </a:r>
            <a:endParaRPr lang="ru-RU" sz="2800" i="1">
              <a:solidFill>
                <a:srgbClr val="FF3300"/>
              </a:solidFill>
              <a:latin typeface="Bookman Old Style" pitchFamily="18" charset="0"/>
            </a:endParaRPr>
          </a:p>
        </p:txBody>
      </p:sp>
      <p:sp>
        <p:nvSpPr>
          <p:cNvPr id="123907" name="Rectangle 3"/>
          <p:cNvSpPr>
            <a:spLocks noChangeArrowheads="1"/>
          </p:cNvSpPr>
          <p:nvPr/>
        </p:nvSpPr>
        <p:spPr bwMode="auto">
          <a:xfrm>
            <a:off x="285750" y="2928938"/>
            <a:ext cx="8643938" cy="123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539750"/>
            <a:r>
              <a:rPr lang="ru-RU" sz="2800" i="1" u="sng">
                <a:solidFill>
                  <a:srgbClr val="1010CA"/>
                </a:solidFill>
                <a:latin typeface="Bookman Old Style" pitchFamily="18" charset="0"/>
                <a:cs typeface="Times New Roman" pitchFamily="18" charset="0"/>
              </a:rPr>
              <a:t>Решение. </a:t>
            </a:r>
            <a:r>
              <a:rPr lang="ru-RU" sz="2800">
                <a:solidFill>
                  <a:srgbClr val="1010CA"/>
                </a:solidFill>
                <a:latin typeface="Bookman Old Style" pitchFamily="18" charset="0"/>
                <a:cs typeface="Times New Roman" pitchFamily="18" charset="0"/>
              </a:rPr>
              <a:t>Каждый гость может быть размещён в одну из 10 комнат.</a:t>
            </a:r>
            <a:endParaRPr lang="ru-RU" sz="2800">
              <a:solidFill>
                <a:srgbClr val="1010CA"/>
              </a:solidFill>
              <a:latin typeface="Bookman Old Style" pitchFamily="18" charset="0"/>
            </a:endParaRPr>
          </a:p>
          <a:p>
            <a:pPr indent="539750" eaLnBrk="0" hangingPunct="0"/>
            <a:endParaRPr lang="ru-RU"/>
          </a:p>
        </p:txBody>
      </p:sp>
      <p:pic>
        <p:nvPicPr>
          <p:cNvPr id="12390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8" y="4429125"/>
            <a:ext cx="8478837" cy="102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7" name="Rectangle 4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39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239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239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239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3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/>
          </p:nvPr>
        </p:nvSpPr>
        <p:spPr>
          <a:xfrm>
            <a:off x="0" y="4714875"/>
            <a:ext cx="7772400" cy="1470025"/>
          </a:xfrm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rgbClr val="FF0000"/>
                </a:solidFill>
                <a:latin typeface="Bookman Old Style" pitchFamily="18" charset="0"/>
              </a:rPr>
              <a:t>Анализ самостоятельной работы предыдущего урока</a:t>
            </a:r>
            <a:endParaRPr lang="ru-RU" sz="4000" smtClean="0">
              <a:solidFill>
                <a:srgbClr val="FF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Дата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10457D1-ACCD-432B-811C-3F24FBCD602A}" type="datetime1">
              <a:rPr lang="ru-RU" smtClean="0">
                <a:latin typeface="Arial" pitchFamily="34" charset="0"/>
              </a:rPr>
              <a:pPr/>
              <a:t>28.03.2011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7411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7DB400-65CC-46D8-A4BC-428862F6D439}" type="slidenum">
              <a:rPr lang="en-US" smtClean="0">
                <a:latin typeface="Arial" pitchFamily="34" charset="0"/>
              </a:rPr>
              <a:pPr/>
              <a:t>13</a:t>
            </a:fld>
            <a:endParaRPr lang="en-US" smtClean="0">
              <a:latin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1143000"/>
          <a:ext cx="9001125" cy="3925824"/>
        </p:xfrm>
        <a:graphic>
          <a:graphicData uri="http://schemas.openxmlformats.org/drawingml/2006/table">
            <a:tbl>
              <a:tblPr/>
              <a:tblGrid>
                <a:gridCol w="4310063"/>
                <a:gridCol w="4691062"/>
              </a:tblGrid>
              <a:tr h="10033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10C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Лена сказала своей подруге, что для покупки обеда, мама дала ей ________руб. Сколько денег дала мама Лене?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1010CA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10C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Ответ: 7,5 р.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1010CA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5412" marR="6541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10C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Чтобы приобрести 8 тетрадей по математике ( в клетку) мама дала Серёже  _________руб. Сколько стоит 1 тетрадь, если все деньги были израсходованы.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1010CA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10C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Ответ: 2,5 руб.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1010CA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5412" marR="6541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7415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63" y="2500313"/>
            <a:ext cx="12144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6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2571750"/>
            <a:ext cx="1655763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71500" y="642938"/>
          <a:ext cx="7929563" cy="642938"/>
        </p:xfrm>
        <a:graphic>
          <a:graphicData uri="http://schemas.openxmlformats.org/drawingml/2006/table">
            <a:tbl>
              <a:tblPr/>
              <a:tblGrid>
                <a:gridCol w="3797300"/>
                <a:gridCol w="4132263"/>
              </a:tblGrid>
              <a:tr h="642938">
                <a:tc>
                  <a:txBody>
                    <a:bodyPr/>
                    <a:lstStyle/>
                    <a:p>
                      <a:pPr marL="457200" marR="0" lvl="0" indent="53975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Вариант </a:t>
                      </a:r>
                      <a:r>
                        <a:rPr kumimoji="0" lang="en-US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5412" marR="6541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2063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Вариант </a:t>
                      </a:r>
                      <a:r>
                        <a:rPr kumimoji="0" lang="en-US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5412" marR="6541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Дата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70C578A-7E5A-45C1-904D-5B0293674F54}" type="datetime1">
              <a:rPr lang="ru-RU" smtClean="0">
                <a:latin typeface="Arial" pitchFamily="34" charset="0"/>
              </a:rPr>
              <a:pPr/>
              <a:t>28.03.2011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8435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82EDC5-7B44-4BC4-BEA9-1E62218E1E6B}" type="slidenum">
              <a:rPr lang="en-US" smtClean="0">
                <a:latin typeface="Arial" pitchFamily="34" charset="0"/>
              </a:rPr>
              <a:pPr/>
              <a:t>14</a:t>
            </a:fld>
            <a:endParaRPr lang="en-US" smtClean="0">
              <a:latin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38" y="714375"/>
          <a:ext cx="7239000" cy="490728"/>
        </p:xfrm>
        <a:graphic>
          <a:graphicData uri="http://schemas.openxmlformats.org/drawingml/2006/table">
            <a:tbl>
              <a:tblPr/>
              <a:tblGrid>
                <a:gridCol w="3467100"/>
                <a:gridCol w="3771900"/>
              </a:tblGrid>
              <a:tr h="428625">
                <a:tc>
                  <a:txBody>
                    <a:bodyPr/>
                    <a:lstStyle/>
                    <a:p>
                      <a:pPr marL="457200" marR="0" lvl="0" indent="53975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Вариант </a:t>
                      </a:r>
                      <a:r>
                        <a:rPr kumimoji="0" lang="en-US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5412" marR="6541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2063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Вариант </a:t>
                      </a:r>
                      <a:r>
                        <a:rPr kumimoji="0" lang="en-US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5412" marR="6541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1214438"/>
          <a:ext cx="9144000" cy="4907280"/>
        </p:xfrm>
        <a:graphic>
          <a:graphicData uri="http://schemas.openxmlformats.org/drawingml/2006/table">
            <a:tbl>
              <a:tblPr/>
              <a:tblGrid>
                <a:gridCol w="4500563"/>
                <a:gridCol w="4643437"/>
              </a:tblGrid>
              <a:tr h="16049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Число перестановок из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букв относится к числу перестановок из </a:t>
                      </a: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+2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букв, как 0,1 к 3. Найти </a:t>
                      </a: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(Решение.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Следует (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+1)(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+2)=30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=4, 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=-7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___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значит,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=4.)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5412" marR="6541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конференции участвовало 25 человек. Каждый с каждым обменялись визитной карточкой. Сколько всего понадобиться карточек?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(25·24=600).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5412" marR="6541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8442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50" y="3143250"/>
            <a:ext cx="1554163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3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3" y="3857625"/>
            <a:ext cx="3924300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4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000" y="5643563"/>
            <a:ext cx="28575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Дата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EA4A5D3-EDB4-478E-B552-2A6AB5117C91}" type="datetime1">
              <a:rPr lang="ru-RU" smtClean="0">
                <a:latin typeface="Arial" pitchFamily="34" charset="0"/>
              </a:rPr>
              <a:pPr/>
              <a:t>28.03.2011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9459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2155C2-3279-415E-9DC9-52BC72769B3D}" type="slidenum">
              <a:rPr lang="en-US" smtClean="0">
                <a:latin typeface="Arial" pitchFamily="34" charset="0"/>
              </a:rPr>
              <a:pPr/>
              <a:t>15</a:t>
            </a:fld>
            <a:endParaRPr lang="en-US" smtClean="0">
              <a:latin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38" y="714375"/>
          <a:ext cx="7239000" cy="490728"/>
        </p:xfrm>
        <a:graphic>
          <a:graphicData uri="http://schemas.openxmlformats.org/drawingml/2006/table">
            <a:tbl>
              <a:tblPr/>
              <a:tblGrid>
                <a:gridCol w="3467100"/>
                <a:gridCol w="3771900"/>
              </a:tblGrid>
              <a:tr h="428625">
                <a:tc>
                  <a:txBody>
                    <a:bodyPr/>
                    <a:lstStyle/>
                    <a:p>
                      <a:pPr marL="457200" marR="0" lvl="0" indent="53975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Вариант </a:t>
                      </a:r>
                      <a:r>
                        <a:rPr kumimoji="0" lang="en-US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5412" marR="6541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2063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Вариант </a:t>
                      </a:r>
                      <a:r>
                        <a:rPr kumimoji="0" lang="en-US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5412" marR="6541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2875" y="1357313"/>
          <a:ext cx="9001125" cy="5047488"/>
        </p:xfrm>
        <a:graphic>
          <a:graphicData uri="http://schemas.openxmlformats.org/drawingml/2006/table">
            <a:tbl>
              <a:tblPr/>
              <a:tblGrid>
                <a:gridCol w="4429125"/>
                <a:gridCol w="4572000"/>
              </a:tblGrid>
              <a:tr h="12033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3. У меня есть 9 разных книг из серии «Занимательная математика».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Сколькими способами я могу выбрать 3 из них победителю школьной математической олимпиады?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5412" marR="6541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3"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Число сочетаний из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 элементов по 3 в 5 раз меньше числа сочетаний из </a:t>
                      </a: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+2)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 элементов по 4. Найти 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=3 или 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=14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5412" marR="6541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9466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286375"/>
            <a:ext cx="4500563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43688" y="2943225"/>
            <a:ext cx="1643062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8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25" y="3916363"/>
            <a:ext cx="3357563" cy="79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9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52950" y="4929188"/>
            <a:ext cx="45910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Дата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5BF1303-A56F-41C3-8699-B9FD44088219}" type="datetime1">
              <a:rPr lang="ru-RU" smtClean="0">
                <a:latin typeface="Arial" pitchFamily="34" charset="0"/>
              </a:rPr>
              <a:pPr/>
              <a:t>28.03.2011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20483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469E05-FF59-49FA-9219-331F0D870816}" type="slidenum">
              <a:rPr lang="en-US" smtClean="0">
                <a:latin typeface="Arial" pitchFamily="34" charset="0"/>
              </a:rPr>
              <a:pPr/>
              <a:t>16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20484" name="Rectangle 1"/>
          <p:cNvSpPr>
            <a:spLocks noChangeArrowheads="1"/>
          </p:cNvSpPr>
          <p:nvPr/>
        </p:nvSpPr>
        <p:spPr bwMode="auto">
          <a:xfrm>
            <a:off x="142875" y="2571750"/>
            <a:ext cx="885825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800">
                <a:solidFill>
                  <a:srgbClr val="000000"/>
                </a:solidFill>
                <a:latin typeface="Bookman Old Style" pitchFamily="18" charset="0"/>
                <a:cs typeface="Times New Roman" pitchFamily="18" charset="0"/>
              </a:rPr>
              <a:t>4. Составить задачу практической направленности  по данным школьной жизни.</a:t>
            </a:r>
            <a:endParaRPr lang="ru-RU" sz="280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Дата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C449B33-43F0-41E8-8129-F0CA5D45CD10}" type="datetime1">
              <a:rPr lang="ru-RU" smtClean="0">
                <a:latin typeface="Arial" pitchFamily="34" charset="0"/>
              </a:rPr>
              <a:pPr/>
              <a:t>28.03.2011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21507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EB26FE-AD56-4F9B-95C1-AA30E08B2118}" type="slidenum">
              <a:rPr lang="en-US" smtClean="0">
                <a:latin typeface="Arial" pitchFamily="34" charset="0"/>
              </a:rPr>
              <a:pPr/>
              <a:t>17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18785" name="Rectangle 1"/>
          <p:cNvSpPr>
            <a:spLocks noChangeArrowheads="1"/>
          </p:cNvSpPr>
          <p:nvPr/>
        </p:nvSpPr>
        <p:spPr bwMode="auto">
          <a:xfrm>
            <a:off x="214313" y="1071563"/>
            <a:ext cx="871537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3600" b="1" i="1">
                <a:solidFill>
                  <a:srgbClr val="1010CA"/>
                </a:solidFill>
                <a:latin typeface="Bookman Old Style" pitchFamily="18" charset="0"/>
                <a:cs typeface="Times New Roman" pitchFamily="18" charset="0"/>
              </a:rPr>
              <a:t>Теория вероятностей – математическая наука, позволяющая  по вероятностям одних случайных событий находить вероятности других случайных событий, связанных каким – либо образом с первыми.</a:t>
            </a:r>
            <a:endParaRPr lang="ru-RU" sz="3600" b="1">
              <a:solidFill>
                <a:srgbClr val="1010C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87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87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87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Дата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A80BD9E-BCA2-4485-BF01-BF644B55CA27}" type="datetime1">
              <a:rPr lang="ru-RU" smtClean="0">
                <a:latin typeface="Arial" pitchFamily="34" charset="0"/>
              </a:rPr>
              <a:pPr/>
              <a:t>28.03.2011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22531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0CC407-5AC6-4019-B1AB-095003AC083D}" type="slidenum">
              <a:rPr lang="en-US" smtClean="0">
                <a:latin typeface="Arial" pitchFamily="34" charset="0"/>
              </a:rPr>
              <a:pPr/>
              <a:t>18</a:t>
            </a:fld>
            <a:endParaRPr lang="en-US" smtClean="0">
              <a:latin typeface="Arial" pitchFamily="34" charset="0"/>
            </a:endParaRPr>
          </a:p>
        </p:txBody>
      </p:sp>
      <p:pic>
        <p:nvPicPr>
          <p:cNvPr id="5" name="Прямоугольник 4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11300" y="536575"/>
            <a:ext cx="6242050" cy="1146175"/>
          </a:xfrm>
          <a:prstGeom prst="rect">
            <a:avLst/>
          </a:prstGeom>
          <a:noFill/>
        </p:spPr>
      </p:pic>
      <p:sp>
        <p:nvSpPr>
          <p:cNvPr id="22533" name="Rectangle 1"/>
          <p:cNvSpPr>
            <a:spLocks noChangeArrowheads="1"/>
          </p:cNvSpPr>
          <p:nvPr/>
        </p:nvSpPr>
        <p:spPr bwMode="auto">
          <a:xfrm>
            <a:off x="0" y="1571625"/>
            <a:ext cx="885825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800" b="1" i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Определение 1.</a:t>
            </a:r>
            <a:r>
              <a:rPr lang="ru-RU" sz="2800" i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i="1">
                <a:solidFill>
                  <a:srgbClr val="1010CA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Два события называются несовместными, если они в рассматриваемом опыте не могут произойти одновременно.</a:t>
            </a:r>
            <a:endParaRPr lang="ru-RU" sz="2800">
              <a:solidFill>
                <a:srgbClr val="1010CA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800" b="1" i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Определение 2.</a:t>
            </a:r>
            <a:r>
              <a:rPr lang="ru-RU" sz="2800" i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i="1">
                <a:solidFill>
                  <a:srgbClr val="1010CA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События, которые в рассматриваемом опыте могут произойти одновременно,  называются совместными</a:t>
            </a:r>
            <a:r>
              <a:rPr lang="ru-RU" sz="1200" i="1">
                <a:solidFill>
                  <a:srgbClr val="1010CA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>
              <a:solidFill>
                <a:srgbClr val="1010CA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2534" name="Rectangle 3"/>
          <p:cNvSpPr>
            <a:spLocks noChangeArrowheads="1"/>
          </p:cNvSpPr>
          <p:nvPr/>
        </p:nvSpPr>
        <p:spPr bwMode="auto">
          <a:xfrm>
            <a:off x="0" y="4357688"/>
            <a:ext cx="9001125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800" b="1" i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Определение 3. </a:t>
            </a:r>
            <a:r>
              <a:rPr lang="ru-RU" sz="2800" i="1">
                <a:solidFill>
                  <a:srgbClr val="1010CA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Событие А благоприятствует событию В, если из того, что произошло событие А следует, что произошло событие В.</a:t>
            </a:r>
            <a:endParaRPr lang="ru-RU" sz="2800">
              <a:solidFill>
                <a:srgbClr val="1010CA"/>
              </a:solidFill>
              <a:ea typeface="Calibri" pitchFamily="34" charset="0"/>
              <a:cs typeface="Times New Roman" pitchFamily="18" charset="0"/>
            </a:endParaRPr>
          </a:p>
          <a:p>
            <a:endParaRPr lang="ru-RU" sz="2800">
              <a:solidFill>
                <a:srgbClr val="1010CA"/>
              </a:solidFill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-1404938" y="4437063"/>
            <a:ext cx="8229601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chemeClr val="bg1"/>
                </a:solidFill>
              </a:rPr>
              <a:t>  КЛАССИЧЕСКОЕ ОПРЕДЕЛЕНИЕ  ВЕРОЯТНОСТИ</a:t>
            </a:r>
          </a:p>
        </p:txBody>
      </p:sp>
      <p:sp>
        <p:nvSpPr>
          <p:cNvPr id="23555" name="Дата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D7E25BB-D3AC-4676-BFDD-8A062DC72A76}" type="datetime1">
              <a:rPr lang="ru-RU" smtClean="0">
                <a:latin typeface="Arial" pitchFamily="34" charset="0"/>
              </a:rPr>
              <a:pPr/>
              <a:t>28.03.2011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23556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AFF995-3FFB-41F3-B480-B18BD345C628}" type="slidenum">
              <a:rPr lang="en-US" smtClean="0">
                <a:latin typeface="Arial" pitchFamily="34" charset="0"/>
              </a:rPr>
              <a:pPr/>
              <a:t>19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63" y="1857375"/>
            <a:ext cx="8001000" cy="2928938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rgbClr val="1010CA"/>
                </a:solidFill>
              </a:rPr>
              <a:t>Произведение натуральных чисел от 1 до </a:t>
            </a:r>
            <a:r>
              <a:rPr lang="ru-RU" i="1" smtClean="0">
                <a:solidFill>
                  <a:srgbClr val="1010CA"/>
                </a:solidFill>
              </a:rPr>
              <a:t>n </a:t>
            </a:r>
            <a:r>
              <a:rPr lang="ru-RU" smtClean="0">
                <a:solidFill>
                  <a:srgbClr val="1010CA"/>
                </a:solidFill>
              </a:rPr>
              <a:t>в математике называют факториалом числа </a:t>
            </a:r>
            <a:r>
              <a:rPr lang="ru-RU" i="1" smtClean="0">
                <a:solidFill>
                  <a:srgbClr val="1010CA"/>
                </a:solidFill>
              </a:rPr>
              <a:t>n </a:t>
            </a:r>
            <a:r>
              <a:rPr lang="ru-RU" smtClean="0">
                <a:solidFill>
                  <a:srgbClr val="1010CA"/>
                </a:solidFill>
              </a:rPr>
              <a:t>и обозначают </a:t>
            </a:r>
            <a:r>
              <a:rPr lang="ru-RU" i="1" smtClean="0">
                <a:solidFill>
                  <a:srgbClr val="1010CA"/>
                </a:solidFill>
              </a:rPr>
              <a:t>n!</a:t>
            </a:r>
            <a:r>
              <a:rPr lang="ru-RU" smtClean="0">
                <a:solidFill>
                  <a:srgbClr val="1010CA"/>
                </a:solidFill>
              </a:rPr>
              <a:t> Символ </a:t>
            </a:r>
            <a:r>
              <a:rPr lang="ru-RU" i="1" smtClean="0">
                <a:solidFill>
                  <a:srgbClr val="1010CA"/>
                </a:solidFill>
              </a:rPr>
              <a:t>n!</a:t>
            </a:r>
            <a:r>
              <a:rPr lang="ru-RU" smtClean="0">
                <a:solidFill>
                  <a:srgbClr val="1010CA"/>
                </a:solidFill>
              </a:rPr>
              <a:t> от  латинского </a:t>
            </a:r>
            <a:r>
              <a:rPr lang="en-US" i="1" smtClean="0">
                <a:solidFill>
                  <a:srgbClr val="1010CA"/>
                </a:solidFill>
              </a:rPr>
              <a:t>factor</a:t>
            </a:r>
            <a:r>
              <a:rPr lang="ru-RU" smtClean="0">
                <a:solidFill>
                  <a:srgbClr val="1010CA"/>
                </a:solidFill>
              </a:rPr>
              <a:t>, что значит множитель. </a:t>
            </a:r>
          </a:p>
          <a:p>
            <a:pPr eaLnBrk="1" hangingPunct="1"/>
            <a:r>
              <a:rPr lang="ru-RU" smtClean="0">
                <a:solidFill>
                  <a:srgbClr val="1010CA"/>
                </a:solidFill>
              </a:rPr>
              <a:t>0!=1, 3!=1·2·3=6.</a:t>
            </a:r>
          </a:p>
          <a:p>
            <a:pPr eaLnBrk="1" hangingPunct="1"/>
            <a:r>
              <a:rPr lang="ru-RU" smtClean="0">
                <a:solidFill>
                  <a:srgbClr val="1010CA"/>
                </a:solidFill>
              </a:rPr>
              <a:t>При </a:t>
            </a:r>
            <a:r>
              <a:rPr lang="ru-RU" i="1" smtClean="0">
                <a:solidFill>
                  <a:srgbClr val="1010CA"/>
                </a:solidFill>
              </a:rPr>
              <a:t>n=1 n!=1!=1</a:t>
            </a:r>
            <a:endParaRPr lang="ru-RU" smtClean="0">
              <a:solidFill>
                <a:srgbClr val="1010CA"/>
              </a:solidFill>
            </a:endParaRPr>
          </a:p>
          <a:p>
            <a:pPr eaLnBrk="1" hangingPunct="1"/>
            <a:endParaRPr lang="ru-RU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231111" y="857232"/>
            <a:ext cx="891288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i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j-lt"/>
                <a:ea typeface="+mj-ea"/>
                <a:cs typeface="+mj-cs"/>
              </a:rPr>
              <a:t>Что такое факториал? </a:t>
            </a:r>
            <a:endParaRPr lang="ru-RU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4" descr="007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76250"/>
            <a:ext cx="9144000" cy="604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196975"/>
            <a:ext cx="8291512" cy="4525963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r>
              <a:rPr lang="en-US" sz="2800" b="1" smtClean="0"/>
              <a:t>   </a:t>
            </a:r>
            <a:r>
              <a:rPr lang="ru-RU" smtClean="0"/>
              <a:t>Вероятностью </a:t>
            </a:r>
            <a:r>
              <a:rPr lang="ru-RU" i="1" smtClean="0"/>
              <a:t>Р</a:t>
            </a:r>
            <a:r>
              <a:rPr lang="ru-RU" smtClean="0"/>
              <a:t> наступления случайного события </a:t>
            </a:r>
            <a:r>
              <a:rPr lang="ru-RU" i="1" smtClean="0"/>
              <a:t>А</a:t>
            </a:r>
            <a:r>
              <a:rPr lang="ru-RU" smtClean="0"/>
              <a:t> называется отношение</a:t>
            </a:r>
            <a:r>
              <a:rPr lang="en-US" smtClean="0"/>
              <a:t>    </a:t>
            </a:r>
            <a:r>
              <a:rPr lang="ru-RU" smtClean="0"/>
              <a:t>, где </a:t>
            </a:r>
            <a:r>
              <a:rPr lang="en-US" i="1" smtClean="0"/>
              <a:t>n</a:t>
            </a:r>
            <a:r>
              <a:rPr lang="en-US" smtClean="0"/>
              <a:t> </a:t>
            </a:r>
            <a:r>
              <a:rPr lang="ru-RU" smtClean="0"/>
              <a:t>– число всех возможных исходов эксперимента, а </a:t>
            </a:r>
            <a:r>
              <a:rPr lang="en-US" i="1" smtClean="0"/>
              <a:t>m</a:t>
            </a:r>
            <a:r>
              <a:rPr lang="en-US" smtClean="0"/>
              <a:t> </a:t>
            </a:r>
            <a:r>
              <a:rPr lang="ru-RU" smtClean="0"/>
              <a:t>– число всех благоприятных исходов:</a:t>
            </a:r>
          </a:p>
        </p:txBody>
      </p:sp>
      <p:pic>
        <p:nvPicPr>
          <p:cNvPr id="1029" name="Picture 12"/>
          <p:cNvPicPr>
            <a:picLocks noChangeAspect="1" noChangeArrowheads="1"/>
          </p:cNvPicPr>
          <p:nvPr>
            <p:ph sz="half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3708400" y="4724400"/>
            <a:ext cx="1800225" cy="1071563"/>
          </a:xfrm>
          <a:noFill/>
        </p:spPr>
      </p:pic>
      <p:sp>
        <p:nvSpPr>
          <p:cNvPr id="1030" name="Rectangle 19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6" name="Object 18"/>
          <p:cNvGraphicFramePr>
            <a:graphicFrameLocks noChangeAspect="1"/>
          </p:cNvGraphicFramePr>
          <p:nvPr/>
        </p:nvGraphicFramePr>
        <p:xfrm>
          <a:off x="3059113" y="2492375"/>
          <a:ext cx="420687" cy="865188"/>
        </p:xfrm>
        <a:graphic>
          <a:graphicData uri="http://schemas.openxmlformats.org/presentationml/2006/ole">
            <p:oleObj spid="_x0000_s1026" r:id="rId5" imgW="190417" imgH="393529" progId="Equation.3">
              <p:embed/>
            </p:oleObj>
          </a:graphicData>
        </a:graphic>
      </p:graphicFrame>
      <p:sp>
        <p:nvSpPr>
          <p:cNvPr id="72724" name="Text Box 20"/>
          <p:cNvSpPr txBox="1">
            <a:spLocks noChangeArrowheads="1"/>
          </p:cNvSpPr>
          <p:nvPr/>
        </p:nvSpPr>
        <p:spPr bwMode="auto">
          <a:xfrm>
            <a:off x="0" y="9810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400" b="1" u="sng">
                <a:solidFill>
                  <a:srgbClr val="1010C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КЛАССИЧЕСКОЕ ОПРЕДЕЛЕНИЕ ВЕРОЯТНОСТИ.</a:t>
            </a:r>
          </a:p>
        </p:txBody>
      </p:sp>
      <p:sp>
        <p:nvSpPr>
          <p:cNvPr id="1032" name="Дата 9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F6A3265-5FAB-42EA-BB08-3A2A923122E1}" type="datetime1">
              <a:rPr lang="ru-RU" smtClean="0">
                <a:latin typeface="Arial" pitchFamily="34" charset="0"/>
              </a:rPr>
              <a:pPr/>
              <a:t>28.03.2011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033" name="Номер слайда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56D89E-B4A2-47A4-9678-2E946B435816}" type="slidenum">
              <a:rPr lang="en-US" smtClean="0">
                <a:latin typeface="Arial" pitchFamily="34" charset="0"/>
              </a:rPr>
              <a:pPr/>
              <a:t>20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007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76250"/>
            <a:ext cx="9144000" cy="604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24580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188" y="1196975"/>
            <a:ext cx="3027362" cy="4032250"/>
          </a:xfrm>
          <a:prstGeom prst="rect">
            <a:avLst/>
          </a:prstGeom>
          <a:noFill/>
          <a:ln w="63500">
            <a:pattFill prst="openDmnd">
              <a:fgClr>
                <a:schemeClr val="bg1"/>
              </a:fgClr>
              <a:bgClr>
                <a:srgbClr val="1010CA"/>
              </a:bgClr>
            </a:pattFill>
            <a:miter lim="800000"/>
            <a:headEnd/>
            <a:tailEnd/>
          </a:ln>
        </p:spPr>
      </p:pic>
      <p:sp>
        <p:nvSpPr>
          <p:cNvPr id="24581" name="Rectangle 9"/>
          <p:cNvSpPr>
            <a:spLocks noChangeArrowheads="1"/>
          </p:cNvSpPr>
          <p:nvPr/>
        </p:nvSpPr>
        <p:spPr bwMode="auto">
          <a:xfrm>
            <a:off x="755650" y="5373688"/>
            <a:ext cx="2797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 b="1">
                <a:solidFill>
                  <a:srgbClr val="1010CA"/>
                </a:solidFill>
              </a:rPr>
              <a:t>Пьер-Симо́н Лапла́с</a:t>
            </a:r>
            <a:r>
              <a:rPr lang="en-US" sz="2000">
                <a:solidFill>
                  <a:srgbClr val="1010CA"/>
                </a:solidFill>
              </a:rPr>
              <a:t> </a:t>
            </a:r>
          </a:p>
        </p:txBody>
      </p:sp>
      <p:sp>
        <p:nvSpPr>
          <p:cNvPr id="24582" name="Text Box 10"/>
          <p:cNvSpPr txBox="1">
            <a:spLocks noChangeArrowheads="1"/>
          </p:cNvSpPr>
          <p:nvPr/>
        </p:nvSpPr>
        <p:spPr bwMode="auto">
          <a:xfrm>
            <a:off x="4284663" y="1557338"/>
            <a:ext cx="4319587" cy="3503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solidFill>
                  <a:srgbClr val="1010CA"/>
                </a:solidFill>
              </a:rPr>
              <a:t>Классическое определение вероятности было впервые дано в работах французского математика Лапласа. </a:t>
            </a:r>
          </a:p>
        </p:txBody>
      </p:sp>
      <p:sp>
        <p:nvSpPr>
          <p:cNvPr id="24583" name="Дата 8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2A77BDD-6FB3-4F68-9884-899594CEC6B0}" type="datetime1">
              <a:rPr lang="ru-RU" smtClean="0">
                <a:latin typeface="Arial" pitchFamily="34" charset="0"/>
              </a:rPr>
              <a:pPr/>
              <a:t>28.03.2011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24584" name="Номер слайда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0AB7E1-537B-4477-B1E5-6291A08F2768}" type="slidenum">
              <a:rPr lang="en-US" smtClean="0">
                <a:latin typeface="Arial" pitchFamily="34" charset="0"/>
              </a:rPr>
              <a:pPr/>
              <a:t>21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4" descr="007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23850" y="-242888"/>
            <a:ext cx="9753600" cy="7315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0985" name="Group 89"/>
          <p:cNvGraphicFramePr>
            <a:graphicFrameLocks noGrp="1"/>
          </p:cNvGraphicFramePr>
          <p:nvPr>
            <p:ph/>
          </p:nvPr>
        </p:nvGraphicFramePr>
        <p:xfrm>
          <a:off x="611188" y="620713"/>
          <a:ext cx="8064500" cy="5287964"/>
        </p:xfrm>
        <a:graphic>
          <a:graphicData uri="http://schemas.openxmlformats.org/drawingml/2006/table">
            <a:tbl>
              <a:tblPr/>
              <a:tblGrid>
                <a:gridCol w="1728787"/>
                <a:gridCol w="1727200"/>
                <a:gridCol w="1512888"/>
                <a:gridCol w="1482725"/>
                <a:gridCol w="1612900"/>
              </a:tblGrid>
              <a:tr h="936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1010CA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10CA"/>
                          </a:solidFill>
                          <a:effectLst/>
                          <a:latin typeface="Arial" pitchFamily="34" charset="0"/>
                        </a:rPr>
                        <a:t>ЭКСПЕРИМЕНТ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10CA"/>
                          </a:solidFill>
                          <a:effectLst/>
                          <a:latin typeface="Arial" pitchFamily="34" charset="0"/>
                        </a:rPr>
                        <a:t>ЧИСЛО ВОЗМОЖНЫХ ИСХОДОВ ЭКСПЕРИМЕНТА (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10CA"/>
                          </a:solidFill>
                          <a:effectLst/>
                          <a:latin typeface="Arial" pitchFamily="34" charset="0"/>
                        </a:rPr>
                        <a:t>n)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1010C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1010CA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10CA"/>
                          </a:solidFill>
                          <a:effectLst/>
                          <a:latin typeface="Arial" pitchFamily="34" charset="0"/>
                        </a:rPr>
                        <a:t>СОБЫТИЕ 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10CA"/>
                          </a:solidFill>
                          <a:effectLst/>
                          <a:latin typeface="Arial" pitchFamily="34" charset="0"/>
                        </a:rPr>
                        <a:t>ЧИСЛО ИСХОДОВ, БЛАГОПРИЯТ- НЫХ ДЛЯ ЭТОГО  СОБЫТИЯ (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10CA"/>
                          </a:solidFill>
                          <a:effectLst/>
                          <a:latin typeface="Arial" pitchFamily="34" charset="0"/>
                        </a:rPr>
                        <a:t>m)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1010C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1010CA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10CA"/>
                          </a:solidFill>
                          <a:effectLst/>
                          <a:latin typeface="Arial" pitchFamily="34" charset="0"/>
                        </a:rPr>
                        <a:t>ВЕРОЯТНОСТЬ НАСТУПЛЕНИЯ СОБЫТИЯ 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10CA"/>
                          </a:solidFill>
                          <a:effectLst/>
                          <a:latin typeface="Arial" pitchFamily="34" charset="0"/>
                        </a:rPr>
                        <a:t>Р(А)=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10CA"/>
                          </a:solidFill>
                          <a:effectLst/>
                          <a:latin typeface="Arial" pitchFamily="34" charset="0"/>
                        </a:rPr>
                        <a:t>m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10CA"/>
                          </a:solidFill>
                          <a:effectLst/>
                          <a:latin typeface="Arial" pitchFamily="34" charset="0"/>
                        </a:rPr>
                        <a:t>/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10CA"/>
                          </a:solidFill>
                          <a:effectLst/>
                          <a:latin typeface="Arial" pitchFamily="34" charset="0"/>
                        </a:rPr>
                        <a:t>n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1010C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>
                        <a:alpha val="50000"/>
                      </a:srgbClr>
                    </a:solidFill>
                  </a:tcPr>
                </a:tc>
              </a:tr>
              <a:tr h="865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FF">
                        <a:alpha val="50000"/>
                      </a:srgbClr>
                    </a:solidFill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FF">
                        <a:alpha val="50000"/>
                      </a:srgbClr>
                    </a:solidFill>
                  </a:tcPr>
                </a:tc>
              </a:tr>
              <a:tr h="1093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FF">
                        <a:alpha val="50000"/>
                      </a:srgbClr>
                    </a:solidFill>
                  </a:tcPr>
                </a:tc>
              </a:tr>
              <a:tr h="1093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0962" name="Object 2"/>
          <p:cNvGraphicFramePr>
            <a:graphicFrameLocks noChangeAspect="1"/>
          </p:cNvGraphicFramePr>
          <p:nvPr/>
        </p:nvGraphicFramePr>
        <p:xfrm>
          <a:off x="7740650" y="1989138"/>
          <a:ext cx="307975" cy="792162"/>
        </p:xfrm>
        <a:graphic>
          <a:graphicData uri="http://schemas.openxmlformats.org/presentationml/2006/ole">
            <p:oleObj spid="_x0000_s2050" r:id="rId4" imgW="152334" imgH="393529" progId="Equation.3">
              <p:embed/>
            </p:oleObj>
          </a:graphicData>
        </a:graphic>
      </p:graphicFrame>
      <p:graphicFrame>
        <p:nvGraphicFramePr>
          <p:cNvPr id="80967" name="Object 3"/>
          <p:cNvGraphicFramePr>
            <a:graphicFrameLocks noChangeAspect="1"/>
          </p:cNvGraphicFramePr>
          <p:nvPr/>
        </p:nvGraphicFramePr>
        <p:xfrm>
          <a:off x="7667625" y="2852738"/>
          <a:ext cx="493713" cy="842962"/>
        </p:xfrm>
        <a:graphic>
          <a:graphicData uri="http://schemas.openxmlformats.org/presentationml/2006/ole">
            <p:oleObj spid="_x0000_s2051" r:id="rId5" imgW="228501" imgH="393529" progId="Equation.3">
              <p:embed/>
            </p:oleObj>
          </a:graphicData>
        </a:graphic>
      </p:graphicFrame>
      <p:graphicFrame>
        <p:nvGraphicFramePr>
          <p:cNvPr id="80969" name="Object 4"/>
          <p:cNvGraphicFramePr>
            <a:graphicFrameLocks noChangeAspect="1"/>
          </p:cNvGraphicFramePr>
          <p:nvPr/>
        </p:nvGraphicFramePr>
        <p:xfrm>
          <a:off x="7451725" y="3860800"/>
          <a:ext cx="935038" cy="892175"/>
        </p:xfrm>
        <a:graphic>
          <a:graphicData uri="http://schemas.openxmlformats.org/presentationml/2006/ole">
            <p:oleObj spid="_x0000_s2052" r:id="rId6" imgW="406048" imgH="393359" progId="Equation.3">
              <p:embed/>
            </p:oleObj>
          </a:graphicData>
        </a:graphic>
      </p:graphicFrame>
      <p:graphicFrame>
        <p:nvGraphicFramePr>
          <p:cNvPr id="80971" name="Object 5"/>
          <p:cNvGraphicFramePr>
            <a:graphicFrameLocks noChangeAspect="1"/>
          </p:cNvGraphicFramePr>
          <p:nvPr/>
        </p:nvGraphicFramePr>
        <p:xfrm>
          <a:off x="7164388" y="4941888"/>
          <a:ext cx="1331912" cy="814387"/>
        </p:xfrm>
        <a:graphic>
          <a:graphicData uri="http://schemas.openxmlformats.org/presentationml/2006/ole">
            <p:oleObj spid="_x0000_s2053" r:id="rId7" imgW="634725" imgH="393529" progId="Equation.3">
              <p:embed/>
            </p:oleObj>
          </a:graphicData>
        </a:graphic>
      </p:graphicFrame>
      <p:sp>
        <p:nvSpPr>
          <p:cNvPr id="80973" name="Text Box 77"/>
          <p:cNvSpPr txBox="1">
            <a:spLocks noChangeArrowheads="1"/>
          </p:cNvSpPr>
          <p:nvPr/>
        </p:nvSpPr>
        <p:spPr bwMode="auto">
          <a:xfrm>
            <a:off x="684213" y="1989138"/>
            <a:ext cx="16557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Бросаем монетку</a:t>
            </a:r>
          </a:p>
        </p:txBody>
      </p:sp>
      <p:sp>
        <p:nvSpPr>
          <p:cNvPr id="80974" name="Text Box 78"/>
          <p:cNvSpPr txBox="1">
            <a:spLocks noChangeArrowheads="1"/>
          </p:cNvSpPr>
          <p:nvPr/>
        </p:nvSpPr>
        <p:spPr bwMode="auto">
          <a:xfrm>
            <a:off x="3059113" y="2205038"/>
            <a:ext cx="504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/>
              <a:t>2</a:t>
            </a:r>
          </a:p>
        </p:txBody>
      </p:sp>
      <p:sp>
        <p:nvSpPr>
          <p:cNvPr id="80975" name="Text Box 79"/>
          <p:cNvSpPr txBox="1">
            <a:spLocks noChangeArrowheads="1"/>
          </p:cNvSpPr>
          <p:nvPr/>
        </p:nvSpPr>
        <p:spPr bwMode="auto">
          <a:xfrm>
            <a:off x="4140200" y="1989138"/>
            <a:ext cx="1368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ru-RU" b="1"/>
              <a:t>Выпал «орел»</a:t>
            </a:r>
            <a:endParaRPr lang="ru-RU"/>
          </a:p>
        </p:txBody>
      </p:sp>
      <p:sp>
        <p:nvSpPr>
          <p:cNvPr id="80976" name="Text Box 80"/>
          <p:cNvSpPr txBox="1">
            <a:spLocks noChangeArrowheads="1"/>
          </p:cNvSpPr>
          <p:nvPr/>
        </p:nvSpPr>
        <p:spPr bwMode="auto">
          <a:xfrm>
            <a:off x="6156325" y="2205038"/>
            <a:ext cx="288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/>
              <a:t>1</a:t>
            </a:r>
          </a:p>
        </p:txBody>
      </p:sp>
      <p:sp>
        <p:nvSpPr>
          <p:cNvPr id="80978" name="Text Box 82"/>
          <p:cNvSpPr txBox="1">
            <a:spLocks noChangeArrowheads="1"/>
          </p:cNvSpPr>
          <p:nvPr/>
        </p:nvSpPr>
        <p:spPr bwMode="auto">
          <a:xfrm>
            <a:off x="611188" y="2852738"/>
            <a:ext cx="1728787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Вытягиваем экзаменаци- онный билет</a:t>
            </a:r>
          </a:p>
        </p:txBody>
      </p:sp>
      <p:sp>
        <p:nvSpPr>
          <p:cNvPr id="80980" name="Text Box 84"/>
          <p:cNvSpPr txBox="1">
            <a:spLocks noChangeArrowheads="1"/>
          </p:cNvSpPr>
          <p:nvPr/>
        </p:nvSpPr>
        <p:spPr bwMode="auto">
          <a:xfrm>
            <a:off x="4067175" y="2852738"/>
            <a:ext cx="15128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ru-RU" b="1"/>
              <a:t>Вытянули билет №5</a:t>
            </a:r>
            <a:endParaRPr lang="ru-RU"/>
          </a:p>
        </p:txBody>
      </p:sp>
      <p:sp>
        <p:nvSpPr>
          <p:cNvPr id="80981" name="Text Box 85"/>
          <p:cNvSpPr txBox="1">
            <a:spLocks noChangeArrowheads="1"/>
          </p:cNvSpPr>
          <p:nvPr/>
        </p:nvSpPr>
        <p:spPr bwMode="auto">
          <a:xfrm>
            <a:off x="2339975" y="3068638"/>
            <a:ext cx="17272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2000" b="1"/>
              <a:t>24</a:t>
            </a:r>
          </a:p>
          <a:p>
            <a:pPr>
              <a:spcBef>
                <a:spcPct val="50000"/>
              </a:spcBef>
            </a:pPr>
            <a:endParaRPr lang="ru-RU" sz="2000"/>
          </a:p>
        </p:txBody>
      </p:sp>
      <p:sp>
        <p:nvSpPr>
          <p:cNvPr id="80983" name="Text Box 87"/>
          <p:cNvSpPr txBox="1">
            <a:spLocks noChangeArrowheads="1"/>
          </p:cNvSpPr>
          <p:nvPr/>
        </p:nvSpPr>
        <p:spPr bwMode="auto">
          <a:xfrm>
            <a:off x="6156325" y="3068638"/>
            <a:ext cx="288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1</a:t>
            </a:r>
            <a:endParaRPr lang="ru-RU"/>
          </a:p>
        </p:txBody>
      </p:sp>
      <p:sp>
        <p:nvSpPr>
          <p:cNvPr id="80984" name="Text Box 88"/>
          <p:cNvSpPr txBox="1">
            <a:spLocks noChangeArrowheads="1"/>
          </p:cNvSpPr>
          <p:nvPr/>
        </p:nvSpPr>
        <p:spPr bwMode="auto">
          <a:xfrm>
            <a:off x="611188" y="3716338"/>
            <a:ext cx="1728787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ru-RU" b="1"/>
              <a:t>Бросаем кубик</a:t>
            </a:r>
          </a:p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80986" name="Text Box 90"/>
          <p:cNvSpPr txBox="1">
            <a:spLocks noChangeArrowheads="1"/>
          </p:cNvSpPr>
          <p:nvPr/>
        </p:nvSpPr>
        <p:spPr bwMode="auto">
          <a:xfrm>
            <a:off x="4067175" y="3644900"/>
            <a:ext cx="1512888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ru-RU" b="1"/>
              <a:t>На кубике выпало четное число</a:t>
            </a:r>
          </a:p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80987" name="Text Box 91"/>
          <p:cNvSpPr txBox="1">
            <a:spLocks noChangeArrowheads="1"/>
          </p:cNvSpPr>
          <p:nvPr/>
        </p:nvSpPr>
        <p:spPr bwMode="auto">
          <a:xfrm>
            <a:off x="3059113" y="3716338"/>
            <a:ext cx="360362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endParaRPr lang="en-US" sz="2000" b="1"/>
          </a:p>
          <a:p>
            <a:pPr algn="ctr">
              <a:spcBef>
                <a:spcPct val="20000"/>
              </a:spcBef>
            </a:pPr>
            <a:r>
              <a:rPr lang="ru-RU" sz="2000" b="1"/>
              <a:t>6</a:t>
            </a:r>
          </a:p>
          <a:p>
            <a:pPr>
              <a:spcBef>
                <a:spcPct val="50000"/>
              </a:spcBef>
            </a:pPr>
            <a:endParaRPr lang="ru-RU" sz="2000"/>
          </a:p>
        </p:txBody>
      </p:sp>
      <p:sp>
        <p:nvSpPr>
          <p:cNvPr id="80988" name="Text Box 92"/>
          <p:cNvSpPr txBox="1">
            <a:spLocks noChangeArrowheads="1"/>
          </p:cNvSpPr>
          <p:nvPr/>
        </p:nvSpPr>
        <p:spPr bwMode="auto">
          <a:xfrm>
            <a:off x="6156325" y="3716338"/>
            <a:ext cx="360363" cy="97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000" b="1"/>
          </a:p>
          <a:p>
            <a:pPr algn="ctr"/>
            <a:r>
              <a:rPr lang="en-US" sz="2000" b="1"/>
              <a:t>3</a:t>
            </a:r>
            <a:endParaRPr lang="ru-RU" sz="2000" b="1"/>
          </a:p>
          <a:p>
            <a:endParaRPr lang="ru-RU"/>
          </a:p>
        </p:txBody>
      </p:sp>
      <p:sp>
        <p:nvSpPr>
          <p:cNvPr id="80989" name="Text Box 93"/>
          <p:cNvSpPr txBox="1">
            <a:spLocks noChangeArrowheads="1"/>
          </p:cNvSpPr>
          <p:nvPr/>
        </p:nvSpPr>
        <p:spPr bwMode="auto">
          <a:xfrm>
            <a:off x="684213" y="4797425"/>
            <a:ext cx="1655762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ru-RU" b="1"/>
              <a:t>Играем в лотерею</a:t>
            </a:r>
          </a:p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80990" name="Text Box 94"/>
          <p:cNvSpPr txBox="1">
            <a:spLocks noChangeArrowheads="1"/>
          </p:cNvSpPr>
          <p:nvPr/>
        </p:nvSpPr>
        <p:spPr bwMode="auto">
          <a:xfrm>
            <a:off x="4067175" y="4797425"/>
            <a:ext cx="1512888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ru-RU" b="1"/>
              <a:t>Выиграли, купив один билет</a:t>
            </a:r>
          </a:p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80991" name="Text Box 95"/>
          <p:cNvSpPr txBox="1">
            <a:spLocks noChangeArrowheads="1"/>
          </p:cNvSpPr>
          <p:nvPr/>
        </p:nvSpPr>
        <p:spPr bwMode="auto">
          <a:xfrm>
            <a:off x="2916238" y="4868863"/>
            <a:ext cx="649287" cy="97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000" b="1"/>
          </a:p>
          <a:p>
            <a:pPr algn="ctr"/>
            <a:r>
              <a:rPr lang="en-US" sz="2000" b="1"/>
              <a:t>250</a:t>
            </a:r>
            <a:endParaRPr lang="ru-RU" sz="2000" b="1"/>
          </a:p>
          <a:p>
            <a:endParaRPr lang="ru-RU"/>
          </a:p>
        </p:txBody>
      </p:sp>
      <p:sp>
        <p:nvSpPr>
          <p:cNvPr id="80992" name="Text Box 96"/>
          <p:cNvSpPr txBox="1">
            <a:spLocks noChangeArrowheads="1"/>
          </p:cNvSpPr>
          <p:nvPr/>
        </p:nvSpPr>
        <p:spPr bwMode="auto">
          <a:xfrm>
            <a:off x="6011863" y="4868863"/>
            <a:ext cx="647700" cy="97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000" b="1"/>
          </a:p>
          <a:p>
            <a:pPr algn="ctr"/>
            <a:r>
              <a:rPr lang="en-US" sz="2000" b="1"/>
              <a:t>10</a:t>
            </a:r>
            <a:endParaRPr lang="ru-RU" sz="2000" b="1"/>
          </a:p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0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0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0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0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0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0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80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8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80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80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80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80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8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80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80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80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80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8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73" grpId="0"/>
      <p:bldP spid="80974" grpId="0"/>
      <p:bldP spid="80975" grpId="0"/>
      <p:bldP spid="80976" grpId="0"/>
      <p:bldP spid="80978" grpId="0"/>
      <p:bldP spid="80980" grpId="0"/>
      <p:bldP spid="80981" grpId="0"/>
      <p:bldP spid="80983" grpId="0"/>
      <p:bldP spid="80984" grpId="0"/>
      <p:bldP spid="80986" grpId="0"/>
      <p:bldP spid="80987" grpId="0"/>
      <p:bldP spid="80988" grpId="0"/>
      <p:bldP spid="80989" grpId="0"/>
      <p:bldP spid="80990" grpId="0"/>
      <p:bldP spid="80991" grpId="0"/>
      <p:bldP spid="8099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007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23850" y="-242888"/>
            <a:ext cx="9753600" cy="7315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Прямоугольник 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90675" y="390525"/>
            <a:ext cx="6022975" cy="1146175"/>
          </a:xfrm>
          <a:prstGeom prst="rect">
            <a:avLst/>
          </a:prstGeom>
          <a:noFill/>
        </p:spPr>
      </p:pic>
      <p:sp>
        <p:nvSpPr>
          <p:cNvPr id="62474" name="Rectangle 10"/>
          <p:cNvSpPr>
            <a:spLocks noChangeArrowheads="1"/>
          </p:cNvSpPr>
          <p:nvPr/>
        </p:nvSpPr>
        <p:spPr bwMode="auto">
          <a:xfrm>
            <a:off x="0" y="1500188"/>
            <a:ext cx="9001125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539750"/>
            <a:r>
              <a:rPr lang="ru-RU" sz="3200" i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Перестановкой из n элементов называется всякое расположение элементов данного конечного множества, получающееся при некотором упорядочении этого множества, причем отдельные  подмножества различаются только порядком своих элементов. Число перестановок из n элементов равно произведению первых n натуральных чисел </a:t>
            </a:r>
            <a:endParaRPr lang="ru-RU" sz="4400" i="1">
              <a:solidFill>
                <a:srgbClr val="FF0000"/>
              </a:solidFill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62473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38" y="5572125"/>
            <a:ext cx="5929312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4" name="Rectangle 11"/>
          <p:cNvSpPr>
            <a:spLocks noChangeArrowheads="1"/>
          </p:cNvSpPr>
          <p:nvPr/>
        </p:nvSpPr>
        <p:spPr bwMode="auto">
          <a:xfrm>
            <a:off x="45720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175" name="Дата 9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4F95A54-9557-41E9-B98C-60E65952E381}" type="datetime1">
              <a:rPr lang="ru-RU" smtClean="0">
                <a:latin typeface="Arial" pitchFamily="34" charset="0"/>
              </a:rPr>
              <a:pPr/>
              <a:t>28.03.2011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7176" name="Номер слайда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04D7A5-993A-4DC4-B31D-04645B41BCDB}" type="slidenum">
              <a:rPr lang="en-US" smtClean="0">
                <a:latin typeface="Arial" pitchFamily="34" charset="0"/>
              </a:rPr>
              <a:pPr/>
              <a:t>3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62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62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62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24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24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2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Rectangle 1"/>
          <p:cNvSpPr>
            <a:spLocks noChangeArrowheads="1"/>
          </p:cNvSpPr>
          <p:nvPr/>
        </p:nvSpPr>
        <p:spPr bwMode="auto">
          <a:xfrm>
            <a:off x="0" y="642938"/>
            <a:ext cx="9001125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539750"/>
            <a:r>
              <a:rPr lang="ru-RU" sz="2800" i="1" u="sng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Задача</a:t>
            </a:r>
            <a:r>
              <a:rPr lang="ru-RU" sz="2800" i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r>
              <a:rPr lang="ru-RU" sz="280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Сколькими способами можно разместить группу учеников 8 «А» класса, изучающих немецкий язык, если их количество 10 человек, а аудитория (кабинет) содержит 10 посадочных мест?</a:t>
            </a:r>
            <a:endParaRPr lang="ru-RU" sz="4000">
              <a:solidFill>
                <a:srgbClr val="FF00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16738" name="Rectangle 2"/>
          <p:cNvSpPr>
            <a:spLocks noChangeArrowheads="1"/>
          </p:cNvSpPr>
          <p:nvPr/>
        </p:nvSpPr>
        <p:spPr bwMode="auto">
          <a:xfrm>
            <a:off x="285750" y="3714750"/>
            <a:ext cx="82153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539750"/>
            <a:r>
              <a:rPr lang="ru-RU" sz="3600" i="1" u="sng">
                <a:solidFill>
                  <a:srgbClr val="1010CA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Решение</a:t>
            </a:r>
            <a:r>
              <a:rPr lang="ru-RU" sz="3600" i="1">
                <a:solidFill>
                  <a:srgbClr val="1010CA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r>
              <a:rPr lang="ru-RU" sz="3600">
                <a:solidFill>
                  <a:srgbClr val="1010CA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Число способов равно </a:t>
            </a:r>
          </a:p>
          <a:p>
            <a:pPr indent="539750"/>
            <a:r>
              <a:rPr lang="ru-RU" sz="3600">
                <a:solidFill>
                  <a:srgbClr val="1010CA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</a:t>
            </a:r>
            <a:r>
              <a:rPr lang="ru-RU" sz="3600" baseline="-30000">
                <a:solidFill>
                  <a:srgbClr val="1010CA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</a:t>
            </a:r>
            <a:r>
              <a:rPr lang="ru-RU" sz="3600">
                <a:solidFill>
                  <a:srgbClr val="1010CA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=10!=10·9·8·7·6·5·4·3·2·1=3628800</a:t>
            </a:r>
            <a:r>
              <a:rPr lang="ru-RU" sz="1600">
                <a:solidFill>
                  <a:srgbClr val="1010CA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2400">
              <a:solidFill>
                <a:srgbClr val="1010CA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8196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FAEA671-6AE2-47E6-A72E-7102C61D0E5F}" type="datetime1">
              <a:rPr lang="ru-RU" smtClean="0">
                <a:latin typeface="Arial" pitchFamily="34" charset="0"/>
              </a:rPr>
              <a:pPr/>
              <a:t>28.03.2011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8197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73A347-B2AB-46DF-A55D-02079DCDBA92}" type="slidenum">
              <a:rPr lang="en-US" smtClean="0">
                <a:latin typeface="Arial" pitchFamily="34" charset="0"/>
              </a:rPr>
              <a:pPr/>
              <a:t>4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67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8125" y="2357438"/>
            <a:ext cx="571500" cy="59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5713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5" y="4357688"/>
            <a:ext cx="7399338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715" name="Rectangle 3"/>
          <p:cNvSpPr>
            <a:spLocks noChangeArrowheads="1"/>
          </p:cNvSpPr>
          <p:nvPr/>
        </p:nvSpPr>
        <p:spPr bwMode="auto">
          <a:xfrm>
            <a:off x="214313" y="2357438"/>
            <a:ext cx="8643937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539750" eaLnBrk="0" hangingPunct="0"/>
            <a:r>
              <a:rPr lang="ru-RU" sz="2800" i="1">
                <a:solidFill>
                  <a:srgbClr val="1010CA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Размещением из </a:t>
            </a:r>
            <a:r>
              <a:rPr lang="en-US" sz="2800" i="1">
                <a:solidFill>
                  <a:srgbClr val="1010CA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lang="ru-RU" sz="2800" i="1">
                <a:solidFill>
                  <a:srgbClr val="1010CA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элементов по </a:t>
            </a:r>
            <a:r>
              <a:rPr lang="en-US" sz="2800" i="1">
                <a:solidFill>
                  <a:srgbClr val="1010CA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lang="ru-RU" sz="2800" i="1">
                <a:solidFill>
                  <a:srgbClr val="1010CA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каждом (      ) называется любое упорядоченное подмножество из </a:t>
            </a:r>
            <a:r>
              <a:rPr lang="en-US" sz="2800" i="1">
                <a:solidFill>
                  <a:srgbClr val="1010CA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lang="ru-RU" sz="2800" i="1">
                <a:solidFill>
                  <a:srgbClr val="1010CA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элементов множества, состоящего из </a:t>
            </a:r>
            <a:r>
              <a:rPr lang="en-US" sz="2800" i="1">
                <a:solidFill>
                  <a:srgbClr val="1010CA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lang="ru-RU" sz="2800" i="1">
                <a:solidFill>
                  <a:srgbClr val="1010CA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различных элементов.</a:t>
            </a:r>
            <a:endParaRPr lang="ru-RU" sz="2800" i="1">
              <a:solidFill>
                <a:srgbClr val="1010CA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9221" name="Rectangle 4"/>
          <p:cNvSpPr>
            <a:spLocks noChangeArrowheads="1"/>
          </p:cNvSpPr>
          <p:nvPr/>
        </p:nvSpPr>
        <p:spPr bwMode="auto">
          <a:xfrm>
            <a:off x="0" y="2786063"/>
            <a:ext cx="73025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539750"/>
            <a:endParaRPr lang="ru-RU" sz="900"/>
          </a:p>
          <a:p>
            <a:pPr indent="539750" eaLnBrk="0" hangingPunct="0"/>
            <a:endParaRPr lang="ru-RU"/>
          </a:p>
        </p:txBody>
      </p:sp>
      <p:sp>
        <p:nvSpPr>
          <p:cNvPr id="9222" name="Rectangle 5"/>
          <p:cNvSpPr>
            <a:spLocks noChangeArrowheads="1"/>
          </p:cNvSpPr>
          <p:nvPr/>
        </p:nvSpPr>
        <p:spPr bwMode="auto">
          <a:xfrm>
            <a:off x="0" y="1066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7" name="Прямоугольник 6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4013" y="695325"/>
            <a:ext cx="8223250" cy="1176338"/>
          </a:xfrm>
          <a:prstGeom prst="rect">
            <a:avLst/>
          </a:prstGeom>
          <a:noFill/>
        </p:spPr>
      </p:pic>
      <p:sp>
        <p:nvSpPr>
          <p:cNvPr id="9224" name="Дата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2220F2B-F4C1-4A0B-BF0C-EE2AE9C798F4}" type="datetime1">
              <a:rPr lang="ru-RU" smtClean="0">
                <a:latin typeface="Arial" pitchFamily="34" charset="0"/>
              </a:rPr>
              <a:pPr/>
              <a:t>28.03.2011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9225" name="Номер слайда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ABB755-9612-4D3B-A35E-A144200DDBD0}" type="slidenum">
              <a:rPr lang="en-US" smtClean="0">
                <a:latin typeface="Arial" pitchFamily="34" charset="0"/>
              </a:rPr>
              <a:pPr/>
              <a:t>5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15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1"/>
          <p:cNvSpPr>
            <a:spLocks noChangeArrowheads="1"/>
          </p:cNvSpPr>
          <p:nvPr/>
        </p:nvSpPr>
        <p:spPr bwMode="auto">
          <a:xfrm>
            <a:off x="0" y="642938"/>
            <a:ext cx="9144000" cy="22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539750"/>
            <a:r>
              <a:rPr lang="ru-RU" sz="2800" i="1" u="sng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Задача:</a:t>
            </a:r>
            <a:r>
              <a:rPr lang="ru-RU" sz="2800" i="1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 В президиум собрания избраны 8 человек. Сколькими способами они могут распределить между собой обязанности председателя, секретаря и счётчика (если нет компьютера)?</a:t>
            </a:r>
            <a:endParaRPr lang="ru-RU" sz="4000" i="1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114691" name="Rectangle 3"/>
          <p:cNvSpPr>
            <a:spLocks noChangeArrowheads="1"/>
          </p:cNvSpPr>
          <p:nvPr/>
        </p:nvSpPr>
        <p:spPr bwMode="auto">
          <a:xfrm>
            <a:off x="0" y="3071813"/>
            <a:ext cx="8786813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539750"/>
            <a:r>
              <a:rPr lang="ru-RU" sz="2800" i="1" u="sng">
                <a:solidFill>
                  <a:srgbClr val="1010CA"/>
                </a:solidFill>
                <a:latin typeface="Bookman Old Style" pitchFamily="18" charset="0"/>
                <a:cs typeface="Times New Roman" pitchFamily="18" charset="0"/>
              </a:rPr>
              <a:t>Решение:</a:t>
            </a:r>
            <a:r>
              <a:rPr lang="ru-RU" sz="2800" i="1">
                <a:solidFill>
                  <a:srgbClr val="1010CA"/>
                </a:solidFill>
                <a:latin typeface="Bookman Old Style" pitchFamily="18" charset="0"/>
                <a:cs typeface="Times New Roman" pitchFamily="18" charset="0"/>
              </a:rPr>
              <a:t> Искомое число есть размещение из 8 элементов по 3:</a:t>
            </a:r>
            <a:endParaRPr lang="ru-RU" sz="2800" i="1">
              <a:solidFill>
                <a:srgbClr val="1010CA"/>
              </a:solidFill>
              <a:latin typeface="Bookman Old Style" pitchFamily="18" charset="0"/>
            </a:endParaRPr>
          </a:p>
          <a:p>
            <a:pPr indent="539750" eaLnBrk="0" hangingPunct="0"/>
            <a:endParaRPr lang="ru-RU" sz="2800"/>
          </a:p>
        </p:txBody>
      </p:sp>
      <p:pic>
        <p:nvPicPr>
          <p:cNvPr id="114690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75" y="4071938"/>
            <a:ext cx="566896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Rectangle 4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46" name="Дата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E54F0F1-6328-40C8-A6D4-9562738D5C9C}" type="datetime1">
              <a:rPr lang="ru-RU" smtClean="0">
                <a:latin typeface="Arial" pitchFamily="34" charset="0"/>
              </a:rPr>
              <a:pPr/>
              <a:t>28.03.2011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0247" name="Номер слайда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4F4595-96FB-4F2C-A12C-33F34552371E}" type="slidenum">
              <a:rPr lang="en-US" smtClean="0">
                <a:latin typeface="Arial" pitchFamily="34" charset="0"/>
              </a:rPr>
              <a:pPr/>
              <a:t>6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4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14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8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8234" y="857232"/>
            <a:ext cx="888576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200" b="1" i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33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Сочетание. (лат. </a:t>
            </a:r>
            <a:r>
              <a:rPr lang="en-US" sz="3200" b="1" i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33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Combinare</a:t>
            </a:r>
            <a:r>
              <a:rPr lang="ru-RU" sz="3200" b="1" i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33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 -соединять).</a:t>
            </a:r>
            <a:endParaRPr lang="ru-RU" sz="32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33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" charset="0"/>
            </a:endParaRPr>
          </a:p>
        </p:txBody>
      </p:sp>
      <p:pic>
        <p:nvPicPr>
          <p:cNvPr id="11366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38" y="4214813"/>
            <a:ext cx="2701925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366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25" y="4286250"/>
            <a:ext cx="1571625" cy="89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3668" name="Rectangle 4"/>
          <p:cNvSpPr>
            <a:spLocks noChangeArrowheads="1"/>
          </p:cNvSpPr>
          <p:nvPr/>
        </p:nvSpPr>
        <p:spPr bwMode="auto">
          <a:xfrm>
            <a:off x="214313" y="1428750"/>
            <a:ext cx="8929687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539750"/>
            <a:r>
              <a:rPr lang="ru-RU" sz="2800" i="1">
                <a:solidFill>
                  <a:srgbClr val="1010CA"/>
                </a:solidFill>
                <a:latin typeface="Bookman Old Style" pitchFamily="18" charset="0"/>
                <a:cs typeface="Times New Roman" pitchFamily="18" charset="0"/>
              </a:rPr>
              <a:t>Сочетанием из </a:t>
            </a:r>
            <a:r>
              <a:rPr lang="en-US" sz="2800" i="1">
                <a:solidFill>
                  <a:srgbClr val="1010CA"/>
                </a:solidFill>
                <a:latin typeface="Bookman Old Style" pitchFamily="18" charset="0"/>
                <a:cs typeface="Times New Roman" pitchFamily="18" charset="0"/>
              </a:rPr>
              <a:t>n</a:t>
            </a:r>
            <a:r>
              <a:rPr lang="ru-RU" sz="2800" i="1">
                <a:solidFill>
                  <a:srgbClr val="1010CA"/>
                </a:solidFill>
                <a:latin typeface="Bookman Old Style" pitchFamily="18" charset="0"/>
                <a:cs typeface="Times New Roman" pitchFamily="18" charset="0"/>
              </a:rPr>
              <a:t> элементов по </a:t>
            </a:r>
            <a:r>
              <a:rPr lang="en-US" sz="2800" i="1">
                <a:solidFill>
                  <a:srgbClr val="1010CA"/>
                </a:solidFill>
                <a:latin typeface="Bookman Old Style" pitchFamily="18" charset="0"/>
                <a:cs typeface="Times New Roman" pitchFamily="18" charset="0"/>
              </a:rPr>
              <a:t>m</a:t>
            </a:r>
            <a:r>
              <a:rPr lang="ru-RU" sz="2800">
                <a:solidFill>
                  <a:srgbClr val="1010CA"/>
                </a:solidFill>
                <a:latin typeface="Bookman Old Style" pitchFamily="18" charset="0"/>
                <a:cs typeface="Times New Roman" pitchFamily="18" charset="0"/>
              </a:rPr>
              <a:t> называется любое подмножество из </a:t>
            </a:r>
            <a:r>
              <a:rPr lang="en-US" sz="2800" i="1">
                <a:solidFill>
                  <a:srgbClr val="1010CA"/>
                </a:solidFill>
                <a:latin typeface="Bookman Old Style" pitchFamily="18" charset="0"/>
                <a:cs typeface="Times New Roman" pitchFamily="18" charset="0"/>
              </a:rPr>
              <a:t>m</a:t>
            </a:r>
            <a:r>
              <a:rPr lang="ru-RU" sz="2800">
                <a:solidFill>
                  <a:srgbClr val="1010CA"/>
                </a:solidFill>
                <a:latin typeface="Bookman Old Style" pitchFamily="18" charset="0"/>
                <a:cs typeface="Times New Roman" pitchFamily="18" charset="0"/>
              </a:rPr>
              <a:t> элементов, которые принадлежат множеству, состоящему из </a:t>
            </a:r>
            <a:r>
              <a:rPr lang="en-US" sz="2800" i="1">
                <a:solidFill>
                  <a:srgbClr val="1010CA"/>
                </a:solidFill>
                <a:latin typeface="Bookman Old Style" pitchFamily="18" charset="0"/>
                <a:cs typeface="Times New Roman" pitchFamily="18" charset="0"/>
              </a:rPr>
              <a:t>n </a:t>
            </a:r>
            <a:r>
              <a:rPr lang="ru-RU" sz="2800">
                <a:solidFill>
                  <a:srgbClr val="1010CA"/>
                </a:solidFill>
                <a:latin typeface="Bookman Old Style" pitchFamily="18" charset="0"/>
                <a:cs typeface="Times New Roman" pitchFamily="18" charset="0"/>
              </a:rPr>
              <a:t>различных элементов. Сочетания(комбинации)</a:t>
            </a:r>
            <a:endParaRPr lang="ru-RU" sz="2800">
              <a:solidFill>
                <a:srgbClr val="1010CA"/>
              </a:solidFill>
              <a:latin typeface="Bookman Old Style" pitchFamily="18" charset="0"/>
            </a:endParaRPr>
          </a:p>
          <a:p>
            <a:pPr indent="539750" eaLnBrk="0" hangingPunct="0"/>
            <a:r>
              <a:rPr lang="ru-RU" sz="2800">
                <a:solidFill>
                  <a:srgbClr val="1010CA"/>
                </a:solidFill>
                <a:latin typeface="Bookman Old Style" pitchFamily="18" charset="0"/>
                <a:cs typeface="Times New Roman" pitchFamily="18" charset="0"/>
              </a:rPr>
              <a:t>Число сочетаний вычисляется по формуле </a:t>
            </a:r>
            <a:endParaRPr lang="ru-RU" sz="2800">
              <a:solidFill>
                <a:srgbClr val="1010CA"/>
              </a:solidFill>
              <a:latin typeface="Bookman Old Style" pitchFamily="18" charset="0"/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0" y="1095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539750"/>
            <a:r>
              <a:rPr lang="ru-RU" sz="12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1271" name="Дата 8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EFF35DC-97E5-4EC1-8A19-8565B6535CCC}" type="datetime1">
              <a:rPr lang="ru-RU" smtClean="0">
                <a:latin typeface="Arial" pitchFamily="34" charset="0"/>
              </a:rPr>
              <a:pPr/>
              <a:t>28.03.2011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1272" name="Номер слайда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E1FA1F-EFC6-40A7-8434-1F09A2CF186C}" type="slidenum">
              <a:rPr lang="en-US" smtClean="0">
                <a:latin typeface="Arial" pitchFamily="34" charset="0"/>
              </a:rPr>
              <a:pPr/>
              <a:t>7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3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3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3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136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136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136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13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13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Rectangle 1"/>
          <p:cNvSpPr>
            <a:spLocks noChangeArrowheads="1"/>
          </p:cNvSpPr>
          <p:nvPr/>
        </p:nvSpPr>
        <p:spPr bwMode="auto">
          <a:xfrm>
            <a:off x="285750" y="1000125"/>
            <a:ext cx="8358188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539750"/>
            <a:r>
              <a:rPr lang="ru-RU" sz="2800" i="1" u="sng">
                <a:solidFill>
                  <a:srgbClr val="FF3300"/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Задача:</a:t>
            </a:r>
            <a:r>
              <a:rPr lang="ru-RU" sz="2800" i="1">
                <a:solidFill>
                  <a:srgbClr val="FF3300"/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Найти число равновозможных случаев распределения 5 билетов в театр среди 25 учащихся класса.</a:t>
            </a:r>
          </a:p>
        </p:txBody>
      </p:sp>
      <p:sp>
        <p:nvSpPr>
          <p:cNvPr id="112643" name="Rectangle 3"/>
          <p:cNvSpPr>
            <a:spLocks noChangeArrowheads="1"/>
          </p:cNvSpPr>
          <p:nvPr/>
        </p:nvSpPr>
        <p:spPr bwMode="auto">
          <a:xfrm>
            <a:off x="142875" y="2571750"/>
            <a:ext cx="22209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539750"/>
            <a:r>
              <a:rPr lang="ru-RU" sz="2800" i="1" u="sng">
                <a:solidFill>
                  <a:srgbClr val="1010CA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Решение.</a:t>
            </a:r>
            <a:r>
              <a:rPr lang="ru-RU" sz="2800">
                <a:solidFill>
                  <a:srgbClr val="1010CA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2800">
              <a:solidFill>
                <a:srgbClr val="1010CA"/>
              </a:solidFill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112642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0175" y="3643313"/>
            <a:ext cx="8870950" cy="84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539750"/>
            <a:r>
              <a:rPr lang="ru-RU" sz="12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.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2294" name="Дата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FF26952-8746-4BDA-845B-0553D8BA5B50}" type="datetime1">
              <a:rPr lang="ru-RU" smtClean="0">
                <a:latin typeface="Arial" pitchFamily="34" charset="0"/>
              </a:rPr>
              <a:pPr/>
              <a:t>28.03.2011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2295" name="Номер слайда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93E213-D54F-4F95-A269-3E1D921C9401}" type="slidenum">
              <a:rPr lang="en-US" smtClean="0">
                <a:latin typeface="Arial" pitchFamily="34" charset="0"/>
              </a:rPr>
              <a:pPr/>
              <a:t>8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12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75" y="1857375"/>
            <a:ext cx="4176713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75" y="2500313"/>
            <a:ext cx="3903663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75" y="3146425"/>
            <a:ext cx="1357313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75" y="4505325"/>
            <a:ext cx="1335088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75" y="3794125"/>
            <a:ext cx="1357313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9" name="Rectangle 11"/>
          <p:cNvSpPr>
            <a:spLocks noChangeArrowheads="1"/>
          </p:cNvSpPr>
          <p:nvPr/>
        </p:nvSpPr>
        <p:spPr bwMode="auto">
          <a:xfrm>
            <a:off x="0" y="1504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714348" y="714356"/>
            <a:ext cx="780463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i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Основные свойства</a:t>
            </a:r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: </a:t>
            </a:r>
            <a:endParaRPr lang="ru-RU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3321" name="Дата 1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D60FBE7-50A7-43FD-8B90-961DEECBA24C}" type="datetime1">
              <a:rPr lang="ru-RU" smtClean="0">
                <a:latin typeface="Arial" pitchFamily="34" charset="0"/>
              </a:rPr>
              <a:pPr/>
              <a:t>28.03.2011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3322" name="Номер слайда 1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48184B-AF05-4CB6-8620-82442903F5F7}" type="slidenum">
              <a:rPr lang="en-US" smtClean="0">
                <a:latin typeface="Arial" pitchFamily="34" charset="0"/>
              </a:rPr>
              <a:pPr/>
              <a:t>9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007">
  <a:themeElements>
    <a:clrScheme name="007 16">
      <a:dk1>
        <a:srgbClr val="000000"/>
      </a:dk1>
      <a:lt1>
        <a:srgbClr val="FFFFFF"/>
      </a:lt1>
      <a:dk2>
        <a:srgbClr val="1C1C1C"/>
      </a:dk2>
      <a:lt2>
        <a:srgbClr val="4D4D4D"/>
      </a:lt2>
      <a:accent1>
        <a:srgbClr val="4D4D4D"/>
      </a:accent1>
      <a:accent2>
        <a:srgbClr val="DDDDDD"/>
      </a:accent2>
      <a:accent3>
        <a:srgbClr val="FFFFFF"/>
      </a:accent3>
      <a:accent4>
        <a:srgbClr val="000000"/>
      </a:accent4>
      <a:accent5>
        <a:srgbClr val="B2B2B2"/>
      </a:accent5>
      <a:accent6>
        <a:srgbClr val="C8C8C8"/>
      </a:accent6>
      <a:hlink>
        <a:srgbClr val="808080"/>
      </a:hlink>
      <a:folHlink>
        <a:srgbClr val="F8F8F8"/>
      </a:folHlink>
    </a:clrScheme>
    <a:fontScheme name="0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07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07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07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07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07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07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07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07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07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07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07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07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07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07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07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07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olormaster">
  <a:themeElements>
    <a:clrScheme name="1_colormaster 16">
      <a:dk1>
        <a:srgbClr val="000000"/>
      </a:dk1>
      <a:lt1>
        <a:srgbClr val="FFFFFF"/>
      </a:lt1>
      <a:dk2>
        <a:srgbClr val="1C1C1C"/>
      </a:dk2>
      <a:lt2>
        <a:srgbClr val="4D4D4D"/>
      </a:lt2>
      <a:accent1>
        <a:srgbClr val="4D4D4D"/>
      </a:accent1>
      <a:accent2>
        <a:srgbClr val="DDDDDD"/>
      </a:accent2>
      <a:accent3>
        <a:srgbClr val="FFFFFF"/>
      </a:accent3>
      <a:accent4>
        <a:srgbClr val="000000"/>
      </a:accent4>
      <a:accent5>
        <a:srgbClr val="B2B2B2"/>
      </a:accent5>
      <a:accent6>
        <a:srgbClr val="C8C8C8"/>
      </a:accent6>
      <a:hlink>
        <a:srgbClr val="808080"/>
      </a:hlink>
      <a:folHlink>
        <a:srgbClr val="F8F8F8"/>
      </a:folHlink>
    </a:clrScheme>
    <a:fontScheme name="1_color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olor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007</Template>
  <TotalTime>599</TotalTime>
  <Words>782</Words>
  <Application>Microsoft Office PowerPoint</Application>
  <PresentationFormat>Экран (4:3)</PresentationFormat>
  <Paragraphs>135</Paragraphs>
  <Slides>22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0" baseType="lpstr">
      <vt:lpstr>Arial</vt:lpstr>
      <vt:lpstr>Calibri</vt:lpstr>
      <vt:lpstr>Times New Roman</vt:lpstr>
      <vt:lpstr>Bookman Old Style</vt:lpstr>
      <vt:lpstr>+mj-lt</vt:lpstr>
      <vt:lpstr>007</vt:lpstr>
      <vt:lpstr>1_colormaster</vt:lpstr>
      <vt:lpstr>Microsoft Equation 3.0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Анализ самостоятельной работы предыдущего урока</vt:lpstr>
      <vt:lpstr>Слайд 13</vt:lpstr>
      <vt:lpstr>Слайд 14</vt:lpstr>
      <vt:lpstr>Слайд 15</vt:lpstr>
      <vt:lpstr>Слайд 16</vt:lpstr>
      <vt:lpstr>Слайд 17</vt:lpstr>
      <vt:lpstr>Слайд 18</vt:lpstr>
      <vt:lpstr>  КЛАССИЧЕСКОЕ ОПРЕДЕЛЕНИЕ  ВЕРОЯТНОСТИ</vt:lpstr>
      <vt:lpstr>Слайд 20</vt:lpstr>
      <vt:lpstr>Слайд 21</vt:lpstr>
      <vt:lpstr>Слайд 22</vt:lpstr>
    </vt:vector>
  </TitlesOfParts>
  <Company>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Учитель</cp:lastModifiedBy>
  <cp:revision>33</cp:revision>
  <dcterms:created xsi:type="dcterms:W3CDTF">2007-08-02T04:26:55Z</dcterms:created>
  <dcterms:modified xsi:type="dcterms:W3CDTF">2011-03-28T11:17:51Z</dcterms:modified>
</cp:coreProperties>
</file>